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65" r:id="rId3"/>
    <p:sldId id="266" r:id="rId4"/>
    <p:sldId id="257" r:id="rId5"/>
    <p:sldId id="267" r:id="rId6"/>
    <p:sldId id="258" r:id="rId7"/>
    <p:sldId id="268" r:id="rId8"/>
    <p:sldId id="259" r:id="rId9"/>
    <p:sldId id="260" r:id="rId10"/>
    <p:sldId id="261" r:id="rId11"/>
    <p:sldId id="262" r:id="rId12"/>
    <p:sldId id="263" r:id="rId13"/>
    <p:sldId id="264"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6" d="100"/>
          <a:sy n="66" d="100"/>
        </p:scale>
        <p:origin x="37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9730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64037" y="1034891"/>
            <a:ext cx="7415927" cy="2314575"/>
          </a:xfrm>
          <a:prstGeom prst="rect">
            <a:avLst/>
          </a:prstGeom>
          <a:noFill/>
          <a:ln/>
        </p:spPr>
        <p:txBody>
          <a:bodyPr wrap="square" rtlCol="0" anchor="t"/>
          <a:lstStyle/>
          <a:p>
            <a:pPr marL="0" indent="0">
              <a:lnSpc>
                <a:spcPts val="6075"/>
              </a:lnSpc>
              <a:buNone/>
            </a:pPr>
            <a:r>
              <a:rPr lang="en-US" sz="2000" b="1" dirty="0">
                <a:solidFill>
                  <a:srgbClr val="FF0000"/>
                </a:solidFill>
                <a:latin typeface="Times New Roman" panose="02020603050405020304" pitchFamily="18" charset="0"/>
                <a:ea typeface="Raleway" pitchFamily="34" charset="-122"/>
                <a:cs typeface="Times New Roman" panose="02020603050405020304" pitchFamily="18" charset="0"/>
              </a:rPr>
              <a:t>Addressing the Challenges of Modern Society</a:t>
            </a:r>
            <a:endParaRPr lang="en-US" sz="2000" b="1" dirty="0">
              <a:solidFill>
                <a:srgbClr val="FF0000"/>
              </a:solidFill>
              <a:latin typeface="Times New Roman" panose="02020603050405020304" pitchFamily="18" charset="0"/>
              <a:cs typeface="Times New Roman" panose="02020603050405020304" pitchFamily="18" charset="0"/>
            </a:endParaRPr>
          </a:p>
        </p:txBody>
      </p:sp>
      <p:sp>
        <p:nvSpPr>
          <p:cNvPr id="6" name="Text 3"/>
          <p:cNvSpPr/>
          <p:nvPr/>
        </p:nvSpPr>
        <p:spPr>
          <a:xfrm>
            <a:off x="864037" y="3719751"/>
            <a:ext cx="7415927" cy="2765346"/>
          </a:xfrm>
          <a:prstGeom prst="rect">
            <a:avLst/>
          </a:prstGeom>
          <a:noFill/>
          <a:ln/>
        </p:spPr>
        <p:txBody>
          <a:bodyPr wrap="square" rtlCol="0" anchor="t"/>
          <a:lstStyle/>
          <a:p>
            <a:pPr marL="0" indent="0">
              <a:lnSpc>
                <a:spcPts val="3110"/>
              </a:lnSpc>
              <a:buNone/>
            </a:pPr>
            <a:r>
              <a:rPr lang="en-US" sz="2000" dirty="0">
                <a:solidFill>
                  <a:srgbClr val="3C3939"/>
                </a:solidFill>
                <a:latin typeface="Times New Roman" panose="02020603050405020304" pitchFamily="18" charset="0"/>
                <a:ea typeface="Roboto" pitchFamily="34" charset="-122"/>
                <a:cs typeface="Times New Roman" panose="02020603050405020304" pitchFamily="18" charset="0"/>
              </a:rPr>
              <a:t>This presentation explores the critical challenges facing modern societies and the proposed solutions to address them. From cybersecurity threats to climate change and global health issues, we will delve into the key problems and the integrated approaches required for effective mitigation and resolution. Through global cooperation and innovative strategies, we can work towards a more secure, sustainable, and resilient future for all.</a:t>
            </a:r>
            <a:endParaRPr lang="en-US" sz="2000" dirty="0">
              <a:latin typeface="Times New Roman" panose="02020603050405020304" pitchFamily="18" charset="0"/>
              <a:cs typeface="Times New Roman" panose="02020603050405020304" pitchFamily="18" charset="0"/>
            </a:endParaRPr>
          </a:p>
        </p:txBody>
      </p:sp>
      <p:sp>
        <p:nvSpPr>
          <p:cNvPr id="8" name="Text 5"/>
          <p:cNvSpPr/>
          <p:nvPr/>
        </p:nvSpPr>
        <p:spPr>
          <a:xfrm>
            <a:off x="989171" y="6929914"/>
            <a:ext cx="144661" cy="97512"/>
          </a:xfrm>
          <a:prstGeom prst="rect">
            <a:avLst/>
          </a:prstGeom>
          <a:noFill/>
          <a:ln/>
        </p:spPr>
        <p:txBody>
          <a:bodyPr wrap="none" rtlCol="0" anchor="t"/>
          <a:lstStyle/>
          <a:p>
            <a:pPr marL="0" indent="0" algn="ctr">
              <a:lnSpc>
                <a:spcPts val="768"/>
              </a:lnSpc>
              <a:buNone/>
            </a:pPr>
            <a:r>
              <a:rPr lang="en-US" sz="2000" dirty="0">
                <a:solidFill>
                  <a:srgbClr val="FFFFFF"/>
                </a:solidFill>
                <a:latin typeface="Times New Roman" panose="02020603050405020304" pitchFamily="18" charset="0"/>
                <a:ea typeface="Roboto" pitchFamily="34" charset="-122"/>
                <a:cs typeface="Times New Roman" panose="02020603050405020304" pitchFamily="18" charset="0"/>
              </a:rPr>
              <a:t>sw</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27313" y="1318022"/>
            <a:ext cx="7772995" cy="572214"/>
          </a:xfrm>
          <a:prstGeom prst="rect">
            <a:avLst/>
          </a:prstGeom>
          <a:noFill/>
          <a:ln/>
        </p:spPr>
        <p:txBody>
          <a:bodyPr wrap="none" rtlCol="0" anchor="t"/>
          <a:lstStyle/>
          <a:p>
            <a:pPr marL="0" indent="0">
              <a:lnSpc>
                <a:spcPts val="4506"/>
              </a:lnSpc>
              <a:buNone/>
            </a:pPr>
            <a:r>
              <a:rPr lang="en-US" sz="1600" dirty="0">
                <a:solidFill>
                  <a:srgbClr val="1B1B27"/>
                </a:solidFill>
                <a:latin typeface="Times New Roman" panose="02020603050405020304" pitchFamily="18" charset="0"/>
                <a:ea typeface="Raleway" pitchFamily="34" charset="-122"/>
                <a:cs typeface="Times New Roman" panose="02020603050405020304" pitchFamily="18" charset="0"/>
              </a:rPr>
              <a:t>Adapting to Climate Change Impacts</a:t>
            </a:r>
            <a:endParaRPr lang="en-US" sz="1600" dirty="0">
              <a:latin typeface="Times New Roman" panose="02020603050405020304" pitchFamily="18" charset="0"/>
              <a:cs typeface="Times New Roman" panose="02020603050405020304" pitchFamily="18" charset="0"/>
            </a:endParaRPr>
          </a:p>
        </p:txBody>
      </p:sp>
      <p:pic>
        <p:nvPicPr>
          <p:cNvPr id="6" name="Image 1" descr="preencoded.png"/>
          <p:cNvPicPr>
            <a:picLocks noChangeAspect="1"/>
          </p:cNvPicPr>
          <p:nvPr/>
        </p:nvPicPr>
        <p:blipFill>
          <a:blip r:embed="rId4"/>
          <a:stretch>
            <a:fillRect/>
          </a:stretch>
        </p:blipFill>
        <p:spPr>
          <a:xfrm>
            <a:off x="6127313" y="2164913"/>
            <a:ext cx="915591" cy="1640800"/>
          </a:xfrm>
          <a:prstGeom prst="rect">
            <a:avLst/>
          </a:prstGeom>
        </p:spPr>
      </p:pic>
      <p:sp>
        <p:nvSpPr>
          <p:cNvPr id="7" name="Text 3"/>
          <p:cNvSpPr/>
          <p:nvPr/>
        </p:nvSpPr>
        <p:spPr>
          <a:xfrm>
            <a:off x="7317581" y="2348032"/>
            <a:ext cx="2289096" cy="286107"/>
          </a:xfrm>
          <a:prstGeom prst="rect">
            <a:avLst/>
          </a:prstGeom>
          <a:noFill/>
          <a:ln/>
        </p:spPr>
        <p:txBody>
          <a:bodyPr wrap="none" rtlCol="0" anchor="t"/>
          <a:lstStyle/>
          <a:p>
            <a:pPr marL="0" indent="0" algn="l">
              <a:lnSpc>
                <a:spcPts val="2253"/>
              </a:lnSpc>
              <a:buNone/>
            </a:pPr>
            <a:r>
              <a:rPr lang="en-US" sz="1600" dirty="0">
                <a:solidFill>
                  <a:srgbClr val="3C3939"/>
                </a:solidFill>
                <a:latin typeface="Times New Roman" panose="02020603050405020304" pitchFamily="18" charset="0"/>
                <a:ea typeface="Raleway" pitchFamily="34" charset="-122"/>
                <a:cs typeface="Times New Roman" panose="02020603050405020304" pitchFamily="18" charset="0"/>
              </a:rPr>
              <a:t>Coastal Protection</a:t>
            </a:r>
            <a:endParaRPr lang="en-US" sz="1600" dirty="0">
              <a:latin typeface="Times New Roman" panose="02020603050405020304" pitchFamily="18" charset="0"/>
              <a:cs typeface="Times New Roman" panose="02020603050405020304" pitchFamily="18" charset="0"/>
            </a:endParaRPr>
          </a:p>
        </p:txBody>
      </p:sp>
      <p:sp>
        <p:nvSpPr>
          <p:cNvPr id="8" name="Text 4"/>
          <p:cNvSpPr/>
          <p:nvPr/>
        </p:nvSpPr>
        <p:spPr>
          <a:xfrm>
            <a:off x="7317581" y="2743914"/>
            <a:ext cx="6671905" cy="878681"/>
          </a:xfrm>
          <a:prstGeom prst="rect">
            <a:avLst/>
          </a:prstGeom>
          <a:noFill/>
          <a:ln/>
        </p:spPr>
        <p:txBody>
          <a:bodyPr wrap="square" rtlCol="0" anchor="t"/>
          <a:lstStyle/>
          <a:p>
            <a:pPr marL="0" indent="0" algn="l">
              <a:lnSpc>
                <a:spcPts val="2307"/>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Implementing coastal protection measures, such as seawalls, breakwaters, and living shorelines, can help safeguard coastal communities from the impacts of rising sea levels.</a:t>
            </a:r>
            <a:endParaRPr lang="en-US" sz="1600" dirty="0">
              <a:latin typeface="Times New Roman" panose="02020603050405020304" pitchFamily="18" charset="0"/>
              <a:cs typeface="Times New Roman" panose="02020603050405020304" pitchFamily="18" charset="0"/>
            </a:endParaRPr>
          </a:p>
        </p:txBody>
      </p:sp>
      <p:pic>
        <p:nvPicPr>
          <p:cNvPr id="9" name="Image 2" descr="preencoded.png"/>
          <p:cNvPicPr>
            <a:picLocks noChangeAspect="1"/>
          </p:cNvPicPr>
          <p:nvPr/>
        </p:nvPicPr>
        <p:blipFill>
          <a:blip r:embed="rId5"/>
          <a:stretch>
            <a:fillRect/>
          </a:stretch>
        </p:blipFill>
        <p:spPr>
          <a:xfrm>
            <a:off x="6127313" y="3805714"/>
            <a:ext cx="915591" cy="1464945"/>
          </a:xfrm>
          <a:prstGeom prst="rect">
            <a:avLst/>
          </a:prstGeom>
        </p:spPr>
      </p:pic>
      <p:sp>
        <p:nvSpPr>
          <p:cNvPr id="10" name="Text 5"/>
          <p:cNvSpPr/>
          <p:nvPr/>
        </p:nvSpPr>
        <p:spPr>
          <a:xfrm>
            <a:off x="7317581" y="3988832"/>
            <a:ext cx="2414945" cy="286107"/>
          </a:xfrm>
          <a:prstGeom prst="rect">
            <a:avLst/>
          </a:prstGeom>
          <a:noFill/>
          <a:ln/>
        </p:spPr>
        <p:txBody>
          <a:bodyPr wrap="none" rtlCol="0" anchor="t"/>
          <a:lstStyle/>
          <a:p>
            <a:pPr marL="0" indent="0" algn="l">
              <a:lnSpc>
                <a:spcPts val="2253"/>
              </a:lnSpc>
              <a:buNone/>
            </a:pPr>
            <a:r>
              <a:rPr lang="en-US" sz="1600" dirty="0">
                <a:solidFill>
                  <a:srgbClr val="3C3939"/>
                </a:solidFill>
                <a:latin typeface="Times New Roman" panose="02020603050405020304" pitchFamily="18" charset="0"/>
                <a:ea typeface="Raleway" pitchFamily="34" charset="-122"/>
                <a:cs typeface="Times New Roman" panose="02020603050405020304" pitchFamily="18" charset="0"/>
              </a:rPr>
              <a:t>Ecosystem Restoration</a:t>
            </a:r>
            <a:endParaRPr lang="en-US" sz="1600" dirty="0">
              <a:latin typeface="Times New Roman" panose="02020603050405020304" pitchFamily="18" charset="0"/>
              <a:cs typeface="Times New Roman" panose="02020603050405020304" pitchFamily="18" charset="0"/>
            </a:endParaRPr>
          </a:p>
        </p:txBody>
      </p:sp>
      <p:sp>
        <p:nvSpPr>
          <p:cNvPr id="11" name="Text 6"/>
          <p:cNvSpPr/>
          <p:nvPr/>
        </p:nvSpPr>
        <p:spPr>
          <a:xfrm>
            <a:off x="7317581" y="4384715"/>
            <a:ext cx="6671905" cy="585788"/>
          </a:xfrm>
          <a:prstGeom prst="rect">
            <a:avLst/>
          </a:prstGeom>
          <a:noFill/>
          <a:ln/>
        </p:spPr>
        <p:txBody>
          <a:bodyPr wrap="square" rtlCol="0" anchor="t"/>
          <a:lstStyle/>
          <a:p>
            <a:pPr marL="0" indent="0" algn="l">
              <a:lnSpc>
                <a:spcPts val="2307"/>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Restoring and protecting natural ecosystems, like mangrove forests and wetlands, can enhance coastal resilience and support biodiversity conservation.</a:t>
            </a:r>
            <a:endParaRPr lang="en-US" sz="1600" dirty="0">
              <a:latin typeface="Times New Roman" panose="02020603050405020304" pitchFamily="18" charset="0"/>
              <a:cs typeface="Times New Roman" panose="02020603050405020304" pitchFamily="18" charset="0"/>
            </a:endParaRPr>
          </a:p>
        </p:txBody>
      </p:sp>
      <p:pic>
        <p:nvPicPr>
          <p:cNvPr id="12" name="Image 3" descr="preencoded.png"/>
          <p:cNvPicPr>
            <a:picLocks noChangeAspect="1"/>
          </p:cNvPicPr>
          <p:nvPr/>
        </p:nvPicPr>
        <p:blipFill>
          <a:blip r:embed="rId6"/>
          <a:stretch>
            <a:fillRect/>
          </a:stretch>
        </p:blipFill>
        <p:spPr>
          <a:xfrm>
            <a:off x="6127313" y="5270659"/>
            <a:ext cx="915591" cy="1640800"/>
          </a:xfrm>
          <a:prstGeom prst="rect">
            <a:avLst/>
          </a:prstGeom>
        </p:spPr>
      </p:pic>
      <p:sp>
        <p:nvSpPr>
          <p:cNvPr id="13" name="Text 7"/>
          <p:cNvSpPr/>
          <p:nvPr/>
        </p:nvSpPr>
        <p:spPr>
          <a:xfrm>
            <a:off x="7317581" y="5453777"/>
            <a:ext cx="2454116" cy="286107"/>
          </a:xfrm>
          <a:prstGeom prst="rect">
            <a:avLst/>
          </a:prstGeom>
          <a:noFill/>
          <a:ln/>
        </p:spPr>
        <p:txBody>
          <a:bodyPr wrap="none" rtlCol="0" anchor="t"/>
          <a:lstStyle/>
          <a:p>
            <a:pPr marL="0" indent="0" algn="l">
              <a:lnSpc>
                <a:spcPts val="2253"/>
              </a:lnSpc>
              <a:buNone/>
            </a:pPr>
            <a:r>
              <a:rPr lang="en-US" sz="1600" dirty="0">
                <a:solidFill>
                  <a:srgbClr val="3C3939"/>
                </a:solidFill>
                <a:latin typeface="Times New Roman" panose="02020603050405020304" pitchFamily="18" charset="0"/>
                <a:ea typeface="Raleway" pitchFamily="34" charset="-122"/>
                <a:cs typeface="Times New Roman" panose="02020603050405020304" pitchFamily="18" charset="0"/>
              </a:rPr>
              <a:t>Sustainable Agriculture</a:t>
            </a:r>
            <a:endParaRPr lang="en-US" sz="1600" dirty="0">
              <a:latin typeface="Times New Roman" panose="02020603050405020304" pitchFamily="18" charset="0"/>
              <a:cs typeface="Times New Roman" panose="02020603050405020304" pitchFamily="18" charset="0"/>
            </a:endParaRPr>
          </a:p>
        </p:txBody>
      </p:sp>
      <p:sp>
        <p:nvSpPr>
          <p:cNvPr id="14" name="Text 8"/>
          <p:cNvSpPr/>
          <p:nvPr/>
        </p:nvSpPr>
        <p:spPr>
          <a:xfrm>
            <a:off x="7317581" y="5849660"/>
            <a:ext cx="6671905" cy="878681"/>
          </a:xfrm>
          <a:prstGeom prst="rect">
            <a:avLst/>
          </a:prstGeom>
          <a:noFill/>
          <a:ln/>
        </p:spPr>
        <p:txBody>
          <a:bodyPr wrap="square" rtlCol="0" anchor="t"/>
          <a:lstStyle/>
          <a:p>
            <a:pPr marL="0" indent="0" algn="l">
              <a:lnSpc>
                <a:spcPts val="2307"/>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Promoting climate-resilient agricultural practices, such as crop diversification and improved water management, can help address the challenges of food security and water scarcity.</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60175" y="1297900"/>
            <a:ext cx="7796451" cy="1203008"/>
          </a:xfrm>
          <a:prstGeom prst="rect">
            <a:avLst/>
          </a:prstGeom>
          <a:noFill/>
          <a:ln/>
        </p:spPr>
        <p:txBody>
          <a:bodyPr wrap="square" rtlCol="0" anchor="t"/>
          <a:lstStyle/>
          <a:p>
            <a:pPr marL="0" indent="0">
              <a:lnSpc>
                <a:spcPts val="4737"/>
              </a:lnSpc>
              <a:buNone/>
            </a:pPr>
            <a:r>
              <a:rPr lang="en-US" sz="1600" b="1" dirty="0">
                <a:solidFill>
                  <a:srgbClr val="1B1B27"/>
                </a:solidFill>
                <a:latin typeface="Times New Roman" panose="02020603050405020304" pitchFamily="18" charset="0"/>
                <a:ea typeface="Raleway" pitchFamily="34" charset="-122"/>
                <a:cs typeface="Times New Roman" panose="02020603050405020304" pitchFamily="18" charset="0"/>
              </a:rPr>
              <a:t>Strengthening Global Health Security</a:t>
            </a:r>
            <a:endParaRPr lang="en-US" sz="1600" b="1" dirty="0">
              <a:latin typeface="Times New Roman" panose="02020603050405020304" pitchFamily="18" charset="0"/>
              <a:cs typeface="Times New Roman" panose="02020603050405020304" pitchFamily="18" charset="0"/>
            </a:endParaRPr>
          </a:p>
        </p:txBody>
      </p:sp>
      <p:sp>
        <p:nvSpPr>
          <p:cNvPr id="6" name="Shape 3"/>
          <p:cNvSpPr/>
          <p:nvPr/>
        </p:nvSpPr>
        <p:spPr>
          <a:xfrm>
            <a:off x="6160175" y="2789634"/>
            <a:ext cx="7796451" cy="4142065"/>
          </a:xfrm>
          <a:prstGeom prst="roundRect">
            <a:avLst>
              <a:gd name="adj" fmla="val 1952"/>
            </a:avLst>
          </a:prstGeom>
          <a:noFill/>
          <a:ln w="7620">
            <a:solidFill>
              <a:srgbClr val="000000">
                <a:alpha val="8000"/>
              </a:srgbClr>
            </a:solidFill>
            <a:prstDash val="solid"/>
          </a:ln>
        </p:spPr>
      </p:sp>
      <p:sp>
        <p:nvSpPr>
          <p:cNvPr id="7" name="Shape 4"/>
          <p:cNvSpPr/>
          <p:nvPr/>
        </p:nvSpPr>
        <p:spPr>
          <a:xfrm>
            <a:off x="6167795" y="2797254"/>
            <a:ext cx="7781211" cy="1478280"/>
          </a:xfrm>
          <a:prstGeom prst="rect">
            <a:avLst/>
          </a:prstGeom>
          <a:solidFill>
            <a:srgbClr val="FFFFFF">
              <a:alpha val="4000"/>
            </a:srgbClr>
          </a:solidFill>
          <a:ln/>
        </p:spPr>
      </p:sp>
      <p:sp>
        <p:nvSpPr>
          <p:cNvPr id="8" name="Text 5"/>
          <p:cNvSpPr/>
          <p:nvPr/>
        </p:nvSpPr>
        <p:spPr>
          <a:xfrm>
            <a:off x="6360200" y="2920365"/>
            <a:ext cx="3501985" cy="308015"/>
          </a:xfrm>
          <a:prstGeom prst="rect">
            <a:avLst/>
          </a:prstGeom>
          <a:noFill/>
          <a:ln/>
        </p:spPr>
        <p:txBody>
          <a:bodyPr wrap="none" rtlCol="0" anchor="t"/>
          <a:lstStyle/>
          <a:p>
            <a:pPr marL="0" indent="0">
              <a:lnSpc>
                <a:spcPts val="2425"/>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Emerging Infectious Diseases</a:t>
            </a:r>
            <a:endParaRPr lang="en-US" sz="1600" dirty="0">
              <a:latin typeface="Times New Roman" panose="02020603050405020304" pitchFamily="18" charset="0"/>
              <a:cs typeface="Times New Roman" panose="02020603050405020304" pitchFamily="18" charset="0"/>
            </a:endParaRPr>
          </a:p>
        </p:txBody>
      </p:sp>
      <p:sp>
        <p:nvSpPr>
          <p:cNvPr id="9" name="Text 6"/>
          <p:cNvSpPr/>
          <p:nvPr/>
        </p:nvSpPr>
        <p:spPr>
          <a:xfrm>
            <a:off x="10254615" y="2920365"/>
            <a:ext cx="3501985" cy="1232059"/>
          </a:xfrm>
          <a:prstGeom prst="rect">
            <a:avLst/>
          </a:prstGeom>
          <a:noFill/>
          <a:ln/>
        </p:spPr>
        <p:txBody>
          <a:bodyPr wrap="square" rtlCol="0" anchor="t"/>
          <a:lstStyle/>
          <a:p>
            <a:pPr marL="0" indent="0">
              <a:lnSpc>
                <a:spcPts val="2425"/>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Strengthen global health surveillance, invest in vaccine research and development, and improve healthcare infrastructure.</a:t>
            </a:r>
            <a:endParaRPr lang="en-US" sz="1600" dirty="0">
              <a:latin typeface="Times New Roman" panose="02020603050405020304" pitchFamily="18" charset="0"/>
              <a:cs typeface="Times New Roman" panose="02020603050405020304" pitchFamily="18" charset="0"/>
            </a:endParaRPr>
          </a:p>
        </p:txBody>
      </p:sp>
      <p:sp>
        <p:nvSpPr>
          <p:cNvPr id="10" name="Shape 7"/>
          <p:cNvSpPr/>
          <p:nvPr/>
        </p:nvSpPr>
        <p:spPr>
          <a:xfrm>
            <a:off x="6167795" y="4275534"/>
            <a:ext cx="7781211" cy="1478280"/>
          </a:xfrm>
          <a:prstGeom prst="rect">
            <a:avLst/>
          </a:prstGeom>
          <a:solidFill>
            <a:srgbClr val="000000">
              <a:alpha val="4000"/>
            </a:srgbClr>
          </a:solidFill>
          <a:ln/>
        </p:spPr>
      </p:sp>
      <p:sp>
        <p:nvSpPr>
          <p:cNvPr id="11" name="Text 8"/>
          <p:cNvSpPr/>
          <p:nvPr/>
        </p:nvSpPr>
        <p:spPr>
          <a:xfrm>
            <a:off x="6360200" y="4398645"/>
            <a:ext cx="3501985" cy="308015"/>
          </a:xfrm>
          <a:prstGeom prst="rect">
            <a:avLst/>
          </a:prstGeom>
          <a:noFill/>
          <a:ln/>
        </p:spPr>
        <p:txBody>
          <a:bodyPr wrap="none" rtlCol="0" anchor="t"/>
          <a:lstStyle/>
          <a:p>
            <a:pPr marL="0" indent="0">
              <a:lnSpc>
                <a:spcPts val="2425"/>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Antimicrobial Resistance</a:t>
            </a:r>
            <a:endParaRPr lang="en-US" sz="1600" dirty="0">
              <a:latin typeface="Times New Roman" panose="02020603050405020304" pitchFamily="18" charset="0"/>
              <a:cs typeface="Times New Roman" panose="02020603050405020304" pitchFamily="18" charset="0"/>
            </a:endParaRPr>
          </a:p>
        </p:txBody>
      </p:sp>
      <p:sp>
        <p:nvSpPr>
          <p:cNvPr id="12" name="Text 9"/>
          <p:cNvSpPr/>
          <p:nvPr/>
        </p:nvSpPr>
        <p:spPr>
          <a:xfrm>
            <a:off x="10254615" y="4398645"/>
            <a:ext cx="3501985" cy="1232059"/>
          </a:xfrm>
          <a:prstGeom prst="rect">
            <a:avLst/>
          </a:prstGeom>
          <a:noFill/>
          <a:ln/>
        </p:spPr>
        <p:txBody>
          <a:bodyPr wrap="square" rtlCol="0" anchor="t"/>
          <a:lstStyle/>
          <a:p>
            <a:pPr marL="0" indent="0">
              <a:lnSpc>
                <a:spcPts val="2425"/>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Implement antimicrobial stewardship programs, promote rational use of antibiotics, and develop new antibiotics and alternative treatments.</a:t>
            </a:r>
            <a:endParaRPr lang="en-US" sz="1600" dirty="0">
              <a:latin typeface="Times New Roman" panose="02020603050405020304" pitchFamily="18" charset="0"/>
              <a:cs typeface="Times New Roman" panose="02020603050405020304" pitchFamily="18" charset="0"/>
            </a:endParaRPr>
          </a:p>
        </p:txBody>
      </p:sp>
      <p:sp>
        <p:nvSpPr>
          <p:cNvPr id="13" name="Shape 10"/>
          <p:cNvSpPr/>
          <p:nvPr/>
        </p:nvSpPr>
        <p:spPr>
          <a:xfrm>
            <a:off x="6167795" y="5753814"/>
            <a:ext cx="7781211" cy="1170265"/>
          </a:xfrm>
          <a:prstGeom prst="rect">
            <a:avLst/>
          </a:prstGeom>
          <a:solidFill>
            <a:srgbClr val="FFFFFF">
              <a:alpha val="4000"/>
            </a:srgbClr>
          </a:solidFill>
          <a:ln/>
        </p:spPr>
      </p:sp>
      <p:sp>
        <p:nvSpPr>
          <p:cNvPr id="14" name="Text 11"/>
          <p:cNvSpPr/>
          <p:nvPr/>
        </p:nvSpPr>
        <p:spPr>
          <a:xfrm>
            <a:off x="6360200" y="5876925"/>
            <a:ext cx="3501985" cy="308015"/>
          </a:xfrm>
          <a:prstGeom prst="rect">
            <a:avLst/>
          </a:prstGeom>
          <a:noFill/>
          <a:ln/>
        </p:spPr>
        <p:txBody>
          <a:bodyPr wrap="none" rtlCol="0" anchor="t"/>
          <a:lstStyle/>
          <a:p>
            <a:pPr marL="0" indent="0">
              <a:lnSpc>
                <a:spcPts val="2425"/>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Non-communicable Diseases</a:t>
            </a:r>
            <a:endParaRPr lang="en-US" sz="1600" dirty="0">
              <a:latin typeface="Times New Roman" panose="02020603050405020304" pitchFamily="18" charset="0"/>
              <a:cs typeface="Times New Roman" panose="02020603050405020304" pitchFamily="18" charset="0"/>
            </a:endParaRPr>
          </a:p>
        </p:txBody>
      </p:sp>
      <p:sp>
        <p:nvSpPr>
          <p:cNvPr id="15" name="Text 12"/>
          <p:cNvSpPr/>
          <p:nvPr/>
        </p:nvSpPr>
        <p:spPr>
          <a:xfrm>
            <a:off x="10254615" y="5876925"/>
            <a:ext cx="3501985" cy="924044"/>
          </a:xfrm>
          <a:prstGeom prst="rect">
            <a:avLst/>
          </a:prstGeom>
          <a:noFill/>
          <a:ln/>
        </p:spPr>
        <p:txBody>
          <a:bodyPr wrap="square" rtlCol="0" anchor="t"/>
          <a:lstStyle/>
          <a:p>
            <a:pPr marL="0" indent="0">
              <a:lnSpc>
                <a:spcPts val="2425"/>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Promote healthy lifestyles, implement preventive healthcare strategies, and strengthen primary healthcare systems.</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117788" y="1220510"/>
            <a:ext cx="7881223" cy="1127522"/>
          </a:xfrm>
          <a:prstGeom prst="rect">
            <a:avLst/>
          </a:prstGeom>
          <a:noFill/>
          <a:ln/>
        </p:spPr>
        <p:txBody>
          <a:bodyPr wrap="square" rtlCol="0" anchor="t"/>
          <a:lstStyle/>
          <a:p>
            <a:pPr marL="0" indent="0">
              <a:lnSpc>
                <a:spcPts val="4439"/>
              </a:lnSpc>
              <a:buNone/>
            </a:pPr>
            <a:r>
              <a:rPr lang="en-US" sz="3551" dirty="0">
                <a:solidFill>
                  <a:srgbClr val="1B1B27"/>
                </a:solidFill>
                <a:latin typeface="Raleway" pitchFamily="34" charset="0"/>
                <a:ea typeface="Raleway" pitchFamily="34" charset="-122"/>
                <a:cs typeface="Raleway" pitchFamily="34" charset="-120"/>
              </a:rPr>
              <a:t>Addressing Environmental Health Risks</a:t>
            </a:r>
            <a:endParaRPr lang="en-US" sz="3551" dirty="0"/>
          </a:p>
        </p:txBody>
      </p:sp>
      <p:sp>
        <p:nvSpPr>
          <p:cNvPr id="6" name="Shape 3"/>
          <p:cNvSpPr/>
          <p:nvPr/>
        </p:nvSpPr>
        <p:spPr>
          <a:xfrm>
            <a:off x="6117788" y="2618542"/>
            <a:ext cx="7881223" cy="1343263"/>
          </a:xfrm>
          <a:prstGeom prst="roundRect">
            <a:avLst>
              <a:gd name="adj" fmla="val 5641"/>
            </a:avLst>
          </a:prstGeom>
          <a:solidFill>
            <a:srgbClr val="E1E1EA"/>
          </a:solidFill>
          <a:ln w="7620">
            <a:solidFill>
              <a:srgbClr val="C7C7D0"/>
            </a:solidFill>
            <a:prstDash val="solid"/>
          </a:ln>
        </p:spPr>
      </p:sp>
      <p:sp>
        <p:nvSpPr>
          <p:cNvPr id="7" name="Text 4"/>
          <p:cNvSpPr/>
          <p:nvPr/>
        </p:nvSpPr>
        <p:spPr>
          <a:xfrm>
            <a:off x="6305788" y="2806541"/>
            <a:ext cx="2474119" cy="281821"/>
          </a:xfrm>
          <a:prstGeom prst="rect">
            <a:avLst/>
          </a:prstGeom>
          <a:noFill/>
          <a:ln/>
        </p:spPr>
        <p:txBody>
          <a:bodyPr wrap="none" rtlCol="0" anchor="t"/>
          <a:lstStyle/>
          <a:p>
            <a:pPr marL="0" indent="0">
              <a:lnSpc>
                <a:spcPts val="2220"/>
              </a:lnSpc>
              <a:buNone/>
            </a:pPr>
            <a:r>
              <a:rPr lang="en-US" sz="1776" dirty="0">
                <a:solidFill>
                  <a:srgbClr val="3C3939"/>
                </a:solidFill>
                <a:latin typeface="Raleway" pitchFamily="34" charset="0"/>
                <a:ea typeface="Raleway" pitchFamily="34" charset="-122"/>
                <a:cs typeface="Raleway" pitchFamily="34" charset="-120"/>
              </a:rPr>
              <a:t>Environmental Pollution</a:t>
            </a:r>
            <a:endParaRPr lang="en-US" sz="1776" dirty="0"/>
          </a:p>
        </p:txBody>
      </p:sp>
      <p:sp>
        <p:nvSpPr>
          <p:cNvPr id="8" name="Text 5"/>
          <p:cNvSpPr/>
          <p:nvPr/>
        </p:nvSpPr>
        <p:spPr>
          <a:xfrm>
            <a:off x="6305788" y="3196590"/>
            <a:ext cx="7505224" cy="577215"/>
          </a:xfrm>
          <a:prstGeom prst="rect">
            <a:avLst/>
          </a:prstGeom>
          <a:noFill/>
          <a:ln/>
        </p:spPr>
        <p:txBody>
          <a:bodyPr wrap="square" rtlCol="0" anchor="t"/>
          <a:lstStyle/>
          <a:p>
            <a:pPr marL="0" indent="0">
              <a:lnSpc>
                <a:spcPts val="2273"/>
              </a:lnSpc>
              <a:buNone/>
            </a:pPr>
            <a:r>
              <a:rPr lang="en-US" sz="1421" dirty="0">
                <a:solidFill>
                  <a:srgbClr val="3C3939"/>
                </a:solidFill>
                <a:latin typeface="Roboto" pitchFamily="34" charset="0"/>
                <a:ea typeface="Roboto" pitchFamily="34" charset="-122"/>
                <a:cs typeface="Roboto" pitchFamily="34" charset="-120"/>
              </a:rPr>
              <a:t>Implementing environmental health regulations, promoting clean air and water initiatives, and mitigating environmental health risks can help address the health impacts of pollution.</a:t>
            </a:r>
            <a:endParaRPr lang="en-US" sz="1421" dirty="0"/>
          </a:p>
        </p:txBody>
      </p:sp>
      <p:sp>
        <p:nvSpPr>
          <p:cNvPr id="9" name="Shape 6"/>
          <p:cNvSpPr/>
          <p:nvPr/>
        </p:nvSpPr>
        <p:spPr>
          <a:xfrm>
            <a:off x="6117788" y="4142184"/>
            <a:ext cx="7881223" cy="1343263"/>
          </a:xfrm>
          <a:prstGeom prst="roundRect">
            <a:avLst>
              <a:gd name="adj" fmla="val 5641"/>
            </a:avLst>
          </a:prstGeom>
          <a:solidFill>
            <a:srgbClr val="E1E1EA"/>
          </a:solidFill>
          <a:ln w="7620">
            <a:solidFill>
              <a:srgbClr val="C7C7D0"/>
            </a:solidFill>
            <a:prstDash val="solid"/>
          </a:ln>
        </p:spPr>
      </p:sp>
      <p:sp>
        <p:nvSpPr>
          <p:cNvPr id="10" name="Text 7"/>
          <p:cNvSpPr/>
          <p:nvPr/>
        </p:nvSpPr>
        <p:spPr>
          <a:xfrm>
            <a:off x="6305788" y="4330184"/>
            <a:ext cx="2559725" cy="281821"/>
          </a:xfrm>
          <a:prstGeom prst="rect">
            <a:avLst/>
          </a:prstGeom>
          <a:noFill/>
          <a:ln/>
        </p:spPr>
        <p:txBody>
          <a:bodyPr wrap="none" rtlCol="0" anchor="t"/>
          <a:lstStyle/>
          <a:p>
            <a:pPr marL="0" indent="0">
              <a:lnSpc>
                <a:spcPts val="2220"/>
              </a:lnSpc>
              <a:buNone/>
            </a:pPr>
            <a:r>
              <a:rPr lang="en-US" sz="1776" dirty="0">
                <a:solidFill>
                  <a:srgbClr val="3C3939"/>
                </a:solidFill>
                <a:latin typeface="Raleway" pitchFamily="34" charset="0"/>
                <a:ea typeface="Raleway" pitchFamily="34" charset="-122"/>
                <a:cs typeface="Raleway" pitchFamily="34" charset="-120"/>
              </a:rPr>
              <a:t>Climate Change Impacts</a:t>
            </a:r>
            <a:endParaRPr lang="en-US" sz="1776" dirty="0"/>
          </a:p>
        </p:txBody>
      </p:sp>
      <p:sp>
        <p:nvSpPr>
          <p:cNvPr id="11" name="Text 8"/>
          <p:cNvSpPr/>
          <p:nvPr/>
        </p:nvSpPr>
        <p:spPr>
          <a:xfrm>
            <a:off x="6305788" y="4720233"/>
            <a:ext cx="7505224" cy="577215"/>
          </a:xfrm>
          <a:prstGeom prst="rect">
            <a:avLst/>
          </a:prstGeom>
          <a:noFill/>
          <a:ln/>
        </p:spPr>
        <p:txBody>
          <a:bodyPr wrap="square" rtlCol="0" anchor="t"/>
          <a:lstStyle/>
          <a:p>
            <a:pPr marL="0" indent="0">
              <a:lnSpc>
                <a:spcPts val="2273"/>
              </a:lnSpc>
              <a:buNone/>
            </a:pPr>
            <a:r>
              <a:rPr lang="en-US" sz="1421" dirty="0">
                <a:solidFill>
                  <a:srgbClr val="3C3939"/>
                </a:solidFill>
                <a:latin typeface="Roboto" pitchFamily="34" charset="0"/>
                <a:ea typeface="Roboto" pitchFamily="34" charset="-122"/>
                <a:cs typeface="Roboto" pitchFamily="34" charset="-120"/>
              </a:rPr>
              <a:t>Strengthening public health systems, implementing heat action plans, and reducing emissions to improve air quality can help mitigate the health risks posed by climate change.</a:t>
            </a:r>
            <a:endParaRPr lang="en-US" sz="1421" dirty="0"/>
          </a:p>
        </p:txBody>
      </p:sp>
      <p:sp>
        <p:nvSpPr>
          <p:cNvPr id="12" name="Shape 9"/>
          <p:cNvSpPr/>
          <p:nvPr/>
        </p:nvSpPr>
        <p:spPr>
          <a:xfrm>
            <a:off x="6117788" y="5665827"/>
            <a:ext cx="7881223" cy="1343263"/>
          </a:xfrm>
          <a:prstGeom prst="roundRect">
            <a:avLst>
              <a:gd name="adj" fmla="val 5641"/>
            </a:avLst>
          </a:prstGeom>
          <a:solidFill>
            <a:srgbClr val="E1E1EA"/>
          </a:solidFill>
          <a:ln w="7620">
            <a:solidFill>
              <a:srgbClr val="C7C7D0"/>
            </a:solidFill>
            <a:prstDash val="solid"/>
          </a:ln>
        </p:spPr>
      </p:sp>
      <p:sp>
        <p:nvSpPr>
          <p:cNvPr id="13" name="Text 10"/>
          <p:cNvSpPr/>
          <p:nvPr/>
        </p:nvSpPr>
        <p:spPr>
          <a:xfrm>
            <a:off x="6305788" y="5853827"/>
            <a:ext cx="2255044" cy="281821"/>
          </a:xfrm>
          <a:prstGeom prst="rect">
            <a:avLst/>
          </a:prstGeom>
          <a:noFill/>
          <a:ln/>
        </p:spPr>
        <p:txBody>
          <a:bodyPr wrap="none" rtlCol="0" anchor="t"/>
          <a:lstStyle/>
          <a:p>
            <a:pPr marL="0" indent="0">
              <a:lnSpc>
                <a:spcPts val="2220"/>
              </a:lnSpc>
              <a:buNone/>
            </a:pPr>
            <a:r>
              <a:rPr lang="en-US" sz="1776" dirty="0">
                <a:solidFill>
                  <a:srgbClr val="3C3939"/>
                </a:solidFill>
                <a:latin typeface="Raleway" pitchFamily="34" charset="0"/>
                <a:ea typeface="Raleway" pitchFamily="34" charset="-122"/>
                <a:cs typeface="Raleway" pitchFamily="34" charset="-120"/>
              </a:rPr>
              <a:t>Healthcare Access</a:t>
            </a:r>
            <a:endParaRPr lang="en-US" sz="1776" dirty="0"/>
          </a:p>
        </p:txBody>
      </p:sp>
      <p:sp>
        <p:nvSpPr>
          <p:cNvPr id="14" name="Text 11"/>
          <p:cNvSpPr/>
          <p:nvPr/>
        </p:nvSpPr>
        <p:spPr>
          <a:xfrm>
            <a:off x="6305788" y="6243876"/>
            <a:ext cx="7505224" cy="577215"/>
          </a:xfrm>
          <a:prstGeom prst="rect">
            <a:avLst/>
          </a:prstGeom>
          <a:noFill/>
          <a:ln/>
        </p:spPr>
        <p:txBody>
          <a:bodyPr wrap="square" rtlCol="0" anchor="t"/>
          <a:lstStyle/>
          <a:p>
            <a:pPr marL="0" indent="0">
              <a:lnSpc>
                <a:spcPts val="2273"/>
              </a:lnSpc>
              <a:buNone/>
            </a:pPr>
            <a:r>
              <a:rPr lang="en-US" sz="1421" dirty="0">
                <a:solidFill>
                  <a:srgbClr val="3C3939"/>
                </a:solidFill>
                <a:latin typeface="Roboto" pitchFamily="34" charset="0"/>
                <a:ea typeface="Roboto" pitchFamily="34" charset="-122"/>
                <a:cs typeface="Roboto" pitchFamily="34" charset="-120"/>
              </a:rPr>
              <a:t>Expanding telemedicine services, deploying mobile health units, and training community health workers can help improve healthcare access in remote and underserved areas.</a:t>
            </a:r>
            <a:endParaRPr lang="en-US" sz="1421"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sp>
        <p:nvSpPr>
          <p:cNvPr id="4" name="Text 2"/>
          <p:cNvSpPr/>
          <p:nvPr/>
        </p:nvSpPr>
        <p:spPr>
          <a:xfrm>
            <a:off x="864037" y="1220033"/>
            <a:ext cx="8341757" cy="771525"/>
          </a:xfrm>
          <a:prstGeom prst="rect">
            <a:avLst/>
          </a:prstGeom>
          <a:noFill/>
          <a:ln/>
        </p:spPr>
        <p:txBody>
          <a:bodyPr wrap="none" rtlCol="0" anchor="t"/>
          <a:lstStyle/>
          <a:p>
            <a:pPr marL="0" indent="0">
              <a:lnSpc>
                <a:spcPts val="6075"/>
              </a:lnSpc>
              <a:buNone/>
            </a:pPr>
            <a:r>
              <a:rPr lang="en-US" sz="4860" dirty="0">
                <a:solidFill>
                  <a:srgbClr val="1B1B27"/>
                </a:solidFill>
                <a:latin typeface="Raleway" pitchFamily="34" charset="0"/>
                <a:ea typeface="Raleway" pitchFamily="34" charset="-122"/>
                <a:cs typeface="Raleway" pitchFamily="34" charset="-120"/>
              </a:rPr>
              <a:t>Fostering Global Cooperation</a:t>
            </a:r>
            <a:endParaRPr lang="en-US" sz="4860" dirty="0"/>
          </a:p>
        </p:txBody>
      </p:sp>
      <p:sp>
        <p:nvSpPr>
          <p:cNvPr id="5" name="Text 3"/>
          <p:cNvSpPr/>
          <p:nvPr/>
        </p:nvSpPr>
        <p:spPr>
          <a:xfrm>
            <a:off x="864037" y="2608659"/>
            <a:ext cx="3481149" cy="385763"/>
          </a:xfrm>
          <a:prstGeom prst="rect">
            <a:avLst/>
          </a:prstGeom>
          <a:noFill/>
          <a:ln/>
        </p:spPr>
        <p:txBody>
          <a:bodyPr wrap="none" rtlCol="0" anchor="t"/>
          <a:lstStyle/>
          <a:p>
            <a:pPr marL="0" indent="0">
              <a:lnSpc>
                <a:spcPts val="3038"/>
              </a:lnSpc>
              <a:buNone/>
            </a:pPr>
            <a:r>
              <a:rPr lang="en-US" sz="2430" dirty="0">
                <a:solidFill>
                  <a:srgbClr val="1B1B27"/>
                </a:solidFill>
                <a:latin typeface="Raleway" pitchFamily="34" charset="0"/>
                <a:ea typeface="Raleway" pitchFamily="34" charset="-122"/>
                <a:cs typeface="Raleway" pitchFamily="34" charset="-120"/>
              </a:rPr>
              <a:t>Pandemic Preparedness</a:t>
            </a:r>
            <a:endParaRPr lang="en-US" sz="2430" dirty="0"/>
          </a:p>
        </p:txBody>
      </p:sp>
      <p:sp>
        <p:nvSpPr>
          <p:cNvPr id="6" name="Text 4"/>
          <p:cNvSpPr/>
          <p:nvPr/>
        </p:nvSpPr>
        <p:spPr>
          <a:xfrm>
            <a:off x="864037" y="3241238"/>
            <a:ext cx="3898821" cy="3160395"/>
          </a:xfrm>
          <a:prstGeom prst="rect">
            <a:avLst/>
          </a:prstGeom>
          <a:noFill/>
          <a:ln/>
        </p:spPr>
        <p:txBody>
          <a:bodyPr wrap="square" rtlCol="0" anchor="t"/>
          <a:lstStyle/>
          <a:p>
            <a:pPr marL="0" indent="0">
              <a:lnSpc>
                <a:spcPts val="3110"/>
              </a:lnSpc>
              <a:buNone/>
            </a:pPr>
            <a:r>
              <a:rPr lang="en-US" sz="1944" dirty="0">
                <a:solidFill>
                  <a:srgbClr val="3C3939"/>
                </a:solidFill>
                <a:latin typeface="Roboto" pitchFamily="34" charset="0"/>
                <a:ea typeface="Roboto" pitchFamily="34" charset="-122"/>
                <a:cs typeface="Roboto" pitchFamily="34" charset="-120"/>
              </a:rPr>
              <a:t>Strengthening international health regulations, enhancing collaboration between countries on pandemic preparedness, and improving data sharing mechanisms can help address governance challenges in coordinating pandemic responses.</a:t>
            </a:r>
            <a:endParaRPr lang="en-US" sz="1944" dirty="0"/>
          </a:p>
        </p:txBody>
      </p:sp>
      <p:sp>
        <p:nvSpPr>
          <p:cNvPr id="7" name="Text 5"/>
          <p:cNvSpPr/>
          <p:nvPr/>
        </p:nvSpPr>
        <p:spPr>
          <a:xfrm>
            <a:off x="5372695" y="2608659"/>
            <a:ext cx="3898821" cy="771525"/>
          </a:xfrm>
          <a:prstGeom prst="rect">
            <a:avLst/>
          </a:prstGeom>
          <a:noFill/>
          <a:ln/>
        </p:spPr>
        <p:txBody>
          <a:bodyPr wrap="square" rtlCol="0" anchor="t"/>
          <a:lstStyle/>
          <a:p>
            <a:pPr marL="0" indent="0">
              <a:lnSpc>
                <a:spcPts val="3038"/>
              </a:lnSpc>
              <a:buNone/>
            </a:pPr>
            <a:r>
              <a:rPr lang="en-US" sz="2430" dirty="0">
                <a:solidFill>
                  <a:srgbClr val="1B1B27"/>
                </a:solidFill>
                <a:latin typeface="Raleway" pitchFamily="34" charset="0"/>
                <a:ea typeface="Raleway" pitchFamily="34" charset="-122"/>
                <a:cs typeface="Raleway" pitchFamily="34" charset="-120"/>
              </a:rPr>
              <a:t>Climate Change Governance</a:t>
            </a:r>
            <a:endParaRPr lang="en-US" sz="2430" dirty="0"/>
          </a:p>
        </p:txBody>
      </p:sp>
      <p:sp>
        <p:nvSpPr>
          <p:cNvPr id="8" name="Text 6"/>
          <p:cNvSpPr/>
          <p:nvPr/>
        </p:nvSpPr>
        <p:spPr>
          <a:xfrm>
            <a:off x="5372695" y="3627001"/>
            <a:ext cx="3898821" cy="3160395"/>
          </a:xfrm>
          <a:prstGeom prst="rect">
            <a:avLst/>
          </a:prstGeom>
          <a:noFill/>
          <a:ln/>
        </p:spPr>
        <p:txBody>
          <a:bodyPr wrap="square" rtlCol="0" anchor="t"/>
          <a:lstStyle/>
          <a:p>
            <a:pPr marL="0" indent="0">
              <a:lnSpc>
                <a:spcPts val="3110"/>
              </a:lnSpc>
              <a:buNone/>
            </a:pPr>
            <a:r>
              <a:rPr lang="en-US" sz="1944" dirty="0">
                <a:solidFill>
                  <a:srgbClr val="3C3939"/>
                </a:solidFill>
                <a:latin typeface="Roboto" pitchFamily="34" charset="0"/>
                <a:ea typeface="Roboto" pitchFamily="34" charset="-122"/>
                <a:cs typeface="Roboto" pitchFamily="34" charset="-120"/>
              </a:rPr>
              <a:t>Strengthening climate governance frameworks, enhancing international climate agreements, and integrating climate considerations into all policy sectors can help address the policy and governance challenges in addressing climate change.</a:t>
            </a:r>
            <a:endParaRPr lang="en-US" sz="1944" dirty="0"/>
          </a:p>
        </p:txBody>
      </p:sp>
      <p:sp>
        <p:nvSpPr>
          <p:cNvPr id="9" name="Text 7"/>
          <p:cNvSpPr/>
          <p:nvPr/>
        </p:nvSpPr>
        <p:spPr>
          <a:xfrm>
            <a:off x="9881354" y="2608659"/>
            <a:ext cx="3817858" cy="385763"/>
          </a:xfrm>
          <a:prstGeom prst="rect">
            <a:avLst/>
          </a:prstGeom>
          <a:noFill/>
          <a:ln/>
        </p:spPr>
        <p:txBody>
          <a:bodyPr wrap="none" rtlCol="0" anchor="t"/>
          <a:lstStyle/>
          <a:p>
            <a:pPr marL="0" indent="0">
              <a:lnSpc>
                <a:spcPts val="3038"/>
              </a:lnSpc>
              <a:buNone/>
            </a:pPr>
            <a:r>
              <a:rPr lang="en-US" sz="2430" dirty="0">
                <a:solidFill>
                  <a:srgbClr val="1B1B27"/>
                </a:solidFill>
                <a:latin typeface="Raleway" pitchFamily="34" charset="0"/>
                <a:ea typeface="Raleway" pitchFamily="34" charset="-122"/>
                <a:cs typeface="Raleway" pitchFamily="34" charset="-120"/>
              </a:rPr>
              <a:t>Cybersecurity Cooperation</a:t>
            </a:r>
            <a:endParaRPr lang="en-US" sz="2430" dirty="0"/>
          </a:p>
        </p:txBody>
      </p:sp>
      <p:sp>
        <p:nvSpPr>
          <p:cNvPr id="10" name="Text 8"/>
          <p:cNvSpPr/>
          <p:nvPr/>
        </p:nvSpPr>
        <p:spPr>
          <a:xfrm>
            <a:off x="9881354" y="3241238"/>
            <a:ext cx="3898821" cy="2765346"/>
          </a:xfrm>
          <a:prstGeom prst="rect">
            <a:avLst/>
          </a:prstGeom>
          <a:noFill/>
          <a:ln/>
        </p:spPr>
        <p:txBody>
          <a:bodyPr wrap="square" rtlCol="0" anchor="t"/>
          <a:lstStyle/>
          <a:p>
            <a:pPr marL="0" indent="0">
              <a:lnSpc>
                <a:spcPts val="3110"/>
              </a:lnSpc>
              <a:buNone/>
            </a:pPr>
            <a:r>
              <a:rPr lang="en-US" sz="1944" dirty="0">
                <a:solidFill>
                  <a:srgbClr val="3C3939"/>
                </a:solidFill>
                <a:latin typeface="Roboto" pitchFamily="34" charset="0"/>
                <a:ea typeface="Roboto" pitchFamily="34" charset="-122"/>
                <a:cs typeface="Roboto" pitchFamily="34" charset="-120"/>
              </a:rPr>
              <a:t>Enhancing international cooperation on cybersecurity, sharing threat intelligence, and establishing global standards and best practices can help mitigate the cross-border nature of cyber threats.</a:t>
            </a:r>
            <a:endParaRPr lang="en-US" sz="1944"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56343" y="3653135"/>
            <a:ext cx="11263086" cy="2862322"/>
          </a:xfrm>
          <a:prstGeom prst="rect">
            <a:avLst/>
          </a:prstGeom>
        </p:spPr>
        <p:txBody>
          <a:bodyPr wrap="square">
            <a:spAutoFit/>
          </a:bodyPr>
          <a:lstStyle/>
          <a:p>
            <a:r>
              <a:rPr lang="en-US" dirty="0" smtClean="0"/>
              <a:t>1.Cybersecurity </a:t>
            </a:r>
            <a:r>
              <a:rPr lang="en-US" dirty="0"/>
              <a:t>threats refer to malicious activities that target information systems, infrastructures, and data. These threats can come from hackers, viruses, malware, and other cyber-attacks</a:t>
            </a:r>
            <a:r>
              <a:rPr lang="en-US" dirty="0" smtClean="0"/>
              <a:t>.</a:t>
            </a:r>
          </a:p>
          <a:p>
            <a:endParaRPr lang="en-US" dirty="0"/>
          </a:p>
          <a:p>
            <a:endParaRPr lang="en-US" dirty="0"/>
          </a:p>
          <a:p>
            <a:r>
              <a:rPr lang="en-US" dirty="0" smtClean="0"/>
              <a:t>2Climate </a:t>
            </a:r>
            <a:r>
              <a:rPr lang="en-US" dirty="0"/>
              <a:t>change refers to long-term shifts in temperatures and weather patterns, primarily due to human activities such as burning fossil fuels, deforestation, and industrial processes</a:t>
            </a:r>
            <a:r>
              <a:rPr lang="en-US" dirty="0" smtClean="0"/>
              <a:t>.</a:t>
            </a:r>
          </a:p>
          <a:p>
            <a:endParaRPr lang="en-US" dirty="0"/>
          </a:p>
          <a:p>
            <a:endParaRPr lang="en-US" dirty="0" smtClean="0"/>
          </a:p>
          <a:p>
            <a:r>
              <a:rPr lang="en-US" dirty="0"/>
              <a:t>3. Global health issues encompass a wide range of health challenges that affect populations worldwide, including pandemics, infectious diseases, malnutrition, and lack of access to healthcare.</a:t>
            </a:r>
          </a:p>
        </p:txBody>
      </p:sp>
    </p:spTree>
    <p:extLst>
      <p:ext uri="{BB962C8B-B14F-4D97-AF65-F5344CB8AC3E}">
        <p14:creationId xmlns:p14="http://schemas.microsoft.com/office/powerpoint/2010/main" val="8589948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51429" y="3099138"/>
            <a:ext cx="9521371" cy="2308324"/>
          </a:xfrm>
          <a:prstGeom prst="rect">
            <a:avLst/>
          </a:prstGeom>
        </p:spPr>
        <p:txBody>
          <a:bodyPr wrap="square">
            <a:spAutoFit/>
          </a:bodyPr>
          <a:lstStyle/>
          <a:p>
            <a:r>
              <a:rPr lang="en-US" dirty="0"/>
              <a:t>Addressing these challenges requires integrated approaches combining technological innovation, policy-making, education, and community engagement. </a:t>
            </a:r>
            <a:endParaRPr lang="en-US" dirty="0" smtClean="0"/>
          </a:p>
          <a:p>
            <a:endParaRPr lang="en-US" dirty="0"/>
          </a:p>
          <a:p>
            <a:r>
              <a:rPr lang="en-US" dirty="0" smtClean="0"/>
              <a:t>Global </a:t>
            </a:r>
            <a:r>
              <a:rPr lang="en-US" dirty="0"/>
              <a:t>cooperation allows sharing resources and best practices, leading to coordinated responses. </a:t>
            </a:r>
            <a:endParaRPr lang="en-US" dirty="0" smtClean="0"/>
          </a:p>
          <a:p>
            <a:endParaRPr lang="en-US" dirty="0"/>
          </a:p>
          <a:p>
            <a:r>
              <a:rPr lang="en-US" dirty="0" smtClean="0"/>
              <a:t>Innovative </a:t>
            </a:r>
            <a:r>
              <a:rPr lang="en-US" dirty="0"/>
              <a:t>strategies, such as new clean energy technologies and effective cybersecurity tools, are vital. Through these efforts, we can work towards a more secure, sustainable, and resilient future for all.</a:t>
            </a:r>
          </a:p>
        </p:txBody>
      </p:sp>
    </p:spTree>
    <p:extLst>
      <p:ext uri="{BB962C8B-B14F-4D97-AF65-F5344CB8AC3E}">
        <p14:creationId xmlns:p14="http://schemas.microsoft.com/office/powerpoint/2010/main" val="31630348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700564" y="1031677"/>
            <a:ext cx="7742873" cy="1250871"/>
          </a:xfrm>
          <a:prstGeom prst="rect">
            <a:avLst/>
          </a:prstGeom>
          <a:noFill/>
          <a:ln/>
        </p:spPr>
        <p:txBody>
          <a:bodyPr wrap="square" rtlCol="0" anchor="t"/>
          <a:lstStyle/>
          <a:p>
            <a:pPr marL="0" indent="0">
              <a:lnSpc>
                <a:spcPts val="4926"/>
              </a:lnSpc>
              <a:buNone/>
            </a:pPr>
            <a:r>
              <a:rPr lang="en-US" sz="3941" dirty="0">
                <a:solidFill>
                  <a:srgbClr val="1B1B27"/>
                </a:solidFill>
                <a:latin typeface="Raleway" pitchFamily="34" charset="0"/>
                <a:ea typeface="Raleway" pitchFamily="34" charset="-122"/>
                <a:cs typeface="Raleway" pitchFamily="34" charset="-120"/>
              </a:rPr>
              <a:t>Cybersecurity Challenges and Solutions</a:t>
            </a:r>
            <a:endParaRPr lang="en-US" sz="3941" dirty="0"/>
          </a:p>
        </p:txBody>
      </p:sp>
      <p:sp>
        <p:nvSpPr>
          <p:cNvPr id="6" name="Shape 3"/>
          <p:cNvSpPr/>
          <p:nvPr/>
        </p:nvSpPr>
        <p:spPr>
          <a:xfrm>
            <a:off x="700564" y="2807851"/>
            <a:ext cx="450294" cy="450294"/>
          </a:xfrm>
          <a:prstGeom prst="roundRect">
            <a:avLst>
              <a:gd name="adj" fmla="val 18671"/>
            </a:avLst>
          </a:prstGeom>
          <a:solidFill>
            <a:srgbClr val="E1E1EA"/>
          </a:solidFill>
          <a:ln w="7620">
            <a:solidFill>
              <a:srgbClr val="C7C7D0"/>
            </a:solidFill>
            <a:prstDash val="solid"/>
          </a:ln>
        </p:spPr>
      </p:sp>
      <p:sp>
        <p:nvSpPr>
          <p:cNvPr id="7" name="Text 4"/>
          <p:cNvSpPr/>
          <p:nvPr/>
        </p:nvSpPr>
        <p:spPr>
          <a:xfrm>
            <a:off x="861417" y="2882860"/>
            <a:ext cx="128468" cy="300276"/>
          </a:xfrm>
          <a:prstGeom prst="rect">
            <a:avLst/>
          </a:prstGeom>
          <a:noFill/>
          <a:ln/>
        </p:spPr>
        <p:txBody>
          <a:bodyPr wrap="none" rtlCol="0" anchor="t"/>
          <a:lstStyle/>
          <a:p>
            <a:pPr marL="0" indent="0" algn="ctr">
              <a:lnSpc>
                <a:spcPts val="2364"/>
              </a:lnSpc>
              <a:buNone/>
            </a:pPr>
            <a:r>
              <a:rPr lang="en-US" sz="2364" dirty="0">
                <a:solidFill>
                  <a:srgbClr val="3C3939"/>
                </a:solidFill>
                <a:latin typeface="Raleway" pitchFamily="34" charset="0"/>
                <a:ea typeface="Raleway" pitchFamily="34" charset="-122"/>
                <a:cs typeface="Raleway" pitchFamily="34" charset="-120"/>
              </a:rPr>
              <a:t>1</a:t>
            </a:r>
            <a:endParaRPr lang="en-US" sz="2364" dirty="0"/>
          </a:p>
        </p:txBody>
      </p:sp>
      <p:sp>
        <p:nvSpPr>
          <p:cNvPr id="8" name="Text 5"/>
          <p:cNvSpPr/>
          <p:nvPr/>
        </p:nvSpPr>
        <p:spPr>
          <a:xfrm>
            <a:off x="1351002" y="2807851"/>
            <a:ext cx="2502218" cy="312777"/>
          </a:xfrm>
          <a:prstGeom prst="rect">
            <a:avLst/>
          </a:prstGeom>
          <a:noFill/>
          <a:ln/>
        </p:spPr>
        <p:txBody>
          <a:bodyPr wrap="none" rtlCol="0" anchor="t"/>
          <a:lstStyle/>
          <a:p>
            <a:pPr marL="0" indent="0">
              <a:lnSpc>
                <a:spcPts val="2463"/>
              </a:lnSpc>
              <a:buNone/>
            </a:pPr>
            <a:r>
              <a:rPr lang="en-US" sz="1970" dirty="0">
                <a:solidFill>
                  <a:srgbClr val="3C3939"/>
                </a:solidFill>
                <a:latin typeface="Raleway" pitchFamily="34" charset="0"/>
                <a:ea typeface="Raleway" pitchFamily="34" charset="-122"/>
                <a:cs typeface="Raleway" pitchFamily="34" charset="-120"/>
              </a:rPr>
              <a:t>Data Breaches</a:t>
            </a:r>
            <a:endParaRPr lang="en-US" sz="1970" dirty="0"/>
          </a:p>
        </p:txBody>
      </p:sp>
      <p:sp>
        <p:nvSpPr>
          <p:cNvPr id="9" name="Text 6"/>
          <p:cNvSpPr/>
          <p:nvPr/>
        </p:nvSpPr>
        <p:spPr>
          <a:xfrm>
            <a:off x="1351002" y="3240643"/>
            <a:ext cx="7092434" cy="640318"/>
          </a:xfrm>
          <a:prstGeom prst="rect">
            <a:avLst/>
          </a:prstGeom>
          <a:noFill/>
          <a:ln/>
        </p:spPr>
        <p:txBody>
          <a:bodyPr wrap="square" rtlCol="0" anchor="t"/>
          <a:lstStyle/>
          <a:p>
            <a:pPr marL="0" indent="0">
              <a:lnSpc>
                <a:spcPts val="2522"/>
              </a:lnSpc>
              <a:buNone/>
            </a:pPr>
            <a:r>
              <a:rPr lang="en-US" sz="1576" dirty="0">
                <a:solidFill>
                  <a:srgbClr val="3C3939"/>
                </a:solidFill>
                <a:latin typeface="Roboto" pitchFamily="34" charset="0"/>
                <a:ea typeface="Roboto" pitchFamily="34" charset="-122"/>
                <a:cs typeface="Roboto" pitchFamily="34" charset="-120"/>
              </a:rPr>
              <a:t>Increasing incidents of data breaches pose a threat to sensitive information, requiring robust encryption protocols and regularly updated security measures.</a:t>
            </a:r>
            <a:endParaRPr lang="en-US" sz="1576" dirty="0"/>
          </a:p>
        </p:txBody>
      </p:sp>
      <p:sp>
        <p:nvSpPr>
          <p:cNvPr id="10" name="Shape 7"/>
          <p:cNvSpPr/>
          <p:nvPr/>
        </p:nvSpPr>
        <p:spPr>
          <a:xfrm>
            <a:off x="700564" y="4306253"/>
            <a:ext cx="450294" cy="450294"/>
          </a:xfrm>
          <a:prstGeom prst="roundRect">
            <a:avLst>
              <a:gd name="adj" fmla="val 18671"/>
            </a:avLst>
          </a:prstGeom>
          <a:solidFill>
            <a:srgbClr val="E1E1EA"/>
          </a:solidFill>
          <a:ln w="7620">
            <a:solidFill>
              <a:srgbClr val="C7C7D0"/>
            </a:solidFill>
            <a:prstDash val="solid"/>
          </a:ln>
        </p:spPr>
      </p:sp>
      <p:sp>
        <p:nvSpPr>
          <p:cNvPr id="11" name="Text 8"/>
          <p:cNvSpPr/>
          <p:nvPr/>
        </p:nvSpPr>
        <p:spPr>
          <a:xfrm>
            <a:off x="847487" y="4381262"/>
            <a:ext cx="156448" cy="300276"/>
          </a:xfrm>
          <a:prstGeom prst="rect">
            <a:avLst/>
          </a:prstGeom>
          <a:noFill/>
          <a:ln/>
        </p:spPr>
        <p:txBody>
          <a:bodyPr wrap="none" rtlCol="0" anchor="t"/>
          <a:lstStyle/>
          <a:p>
            <a:pPr marL="0" indent="0" algn="ctr">
              <a:lnSpc>
                <a:spcPts val="2364"/>
              </a:lnSpc>
              <a:buNone/>
            </a:pPr>
            <a:r>
              <a:rPr lang="en-US" sz="2364" dirty="0">
                <a:solidFill>
                  <a:srgbClr val="3C3939"/>
                </a:solidFill>
                <a:latin typeface="Raleway" pitchFamily="34" charset="0"/>
                <a:ea typeface="Raleway" pitchFamily="34" charset="-122"/>
                <a:cs typeface="Raleway" pitchFamily="34" charset="-120"/>
              </a:rPr>
              <a:t>2</a:t>
            </a:r>
            <a:endParaRPr lang="en-US" sz="2364" dirty="0"/>
          </a:p>
        </p:txBody>
      </p:sp>
      <p:sp>
        <p:nvSpPr>
          <p:cNvPr id="12" name="Text 9"/>
          <p:cNvSpPr/>
          <p:nvPr/>
        </p:nvSpPr>
        <p:spPr>
          <a:xfrm>
            <a:off x="1351002" y="4306253"/>
            <a:ext cx="2502218" cy="312777"/>
          </a:xfrm>
          <a:prstGeom prst="rect">
            <a:avLst/>
          </a:prstGeom>
          <a:noFill/>
          <a:ln/>
        </p:spPr>
        <p:txBody>
          <a:bodyPr wrap="none" rtlCol="0" anchor="t"/>
          <a:lstStyle/>
          <a:p>
            <a:pPr marL="0" indent="0">
              <a:lnSpc>
                <a:spcPts val="2463"/>
              </a:lnSpc>
              <a:buNone/>
            </a:pPr>
            <a:r>
              <a:rPr lang="en-US" sz="1970" dirty="0">
                <a:solidFill>
                  <a:srgbClr val="3C3939"/>
                </a:solidFill>
                <a:latin typeface="Raleway" pitchFamily="34" charset="0"/>
                <a:ea typeface="Raleway" pitchFamily="34" charset="-122"/>
                <a:cs typeface="Raleway" pitchFamily="34" charset="-120"/>
              </a:rPr>
              <a:t>Phishing Attacks</a:t>
            </a:r>
            <a:endParaRPr lang="en-US" sz="1970" dirty="0"/>
          </a:p>
        </p:txBody>
      </p:sp>
      <p:sp>
        <p:nvSpPr>
          <p:cNvPr id="13" name="Text 10"/>
          <p:cNvSpPr/>
          <p:nvPr/>
        </p:nvSpPr>
        <p:spPr>
          <a:xfrm>
            <a:off x="1351002" y="4739045"/>
            <a:ext cx="7092434" cy="640318"/>
          </a:xfrm>
          <a:prstGeom prst="rect">
            <a:avLst/>
          </a:prstGeom>
          <a:noFill/>
          <a:ln/>
        </p:spPr>
        <p:txBody>
          <a:bodyPr wrap="square" rtlCol="0" anchor="t"/>
          <a:lstStyle/>
          <a:p>
            <a:pPr marL="0" indent="0">
              <a:lnSpc>
                <a:spcPts val="2522"/>
              </a:lnSpc>
              <a:buNone/>
            </a:pPr>
            <a:r>
              <a:rPr lang="en-US" sz="1576" dirty="0">
                <a:solidFill>
                  <a:srgbClr val="3C3939"/>
                </a:solidFill>
                <a:latin typeface="Roboto" pitchFamily="34" charset="0"/>
                <a:ea typeface="Roboto" pitchFamily="34" charset="-122"/>
                <a:cs typeface="Roboto" pitchFamily="34" charset="-120"/>
              </a:rPr>
              <a:t>Phishing attacks target individuals and organizations, leading to data theft and financial losses, necessitating enhanced cybersecurity awareness programs.</a:t>
            </a:r>
            <a:endParaRPr lang="en-US" sz="1576" dirty="0"/>
          </a:p>
        </p:txBody>
      </p:sp>
      <p:sp>
        <p:nvSpPr>
          <p:cNvPr id="14" name="Shape 11"/>
          <p:cNvSpPr/>
          <p:nvPr/>
        </p:nvSpPr>
        <p:spPr>
          <a:xfrm>
            <a:off x="700564" y="5804654"/>
            <a:ext cx="450294" cy="450294"/>
          </a:xfrm>
          <a:prstGeom prst="roundRect">
            <a:avLst>
              <a:gd name="adj" fmla="val 18671"/>
            </a:avLst>
          </a:prstGeom>
          <a:solidFill>
            <a:srgbClr val="E1E1EA"/>
          </a:solidFill>
          <a:ln w="7620">
            <a:solidFill>
              <a:srgbClr val="C7C7D0"/>
            </a:solidFill>
            <a:prstDash val="solid"/>
          </a:ln>
        </p:spPr>
      </p:sp>
      <p:sp>
        <p:nvSpPr>
          <p:cNvPr id="15" name="Text 12"/>
          <p:cNvSpPr/>
          <p:nvPr/>
        </p:nvSpPr>
        <p:spPr>
          <a:xfrm>
            <a:off x="845463" y="5879663"/>
            <a:ext cx="160377" cy="300276"/>
          </a:xfrm>
          <a:prstGeom prst="rect">
            <a:avLst/>
          </a:prstGeom>
          <a:noFill/>
          <a:ln/>
        </p:spPr>
        <p:txBody>
          <a:bodyPr wrap="none" rtlCol="0" anchor="t"/>
          <a:lstStyle/>
          <a:p>
            <a:pPr marL="0" indent="0" algn="ctr">
              <a:lnSpc>
                <a:spcPts val="2364"/>
              </a:lnSpc>
              <a:buNone/>
            </a:pPr>
            <a:r>
              <a:rPr lang="en-US" sz="2364" dirty="0">
                <a:solidFill>
                  <a:srgbClr val="3C3939"/>
                </a:solidFill>
                <a:latin typeface="Raleway" pitchFamily="34" charset="0"/>
                <a:ea typeface="Raleway" pitchFamily="34" charset="-122"/>
                <a:cs typeface="Raleway" pitchFamily="34" charset="-120"/>
              </a:rPr>
              <a:t>3</a:t>
            </a:r>
            <a:endParaRPr lang="en-US" sz="2364" dirty="0"/>
          </a:p>
        </p:txBody>
      </p:sp>
      <p:sp>
        <p:nvSpPr>
          <p:cNvPr id="16" name="Text 13"/>
          <p:cNvSpPr/>
          <p:nvPr/>
        </p:nvSpPr>
        <p:spPr>
          <a:xfrm>
            <a:off x="1351002" y="5804654"/>
            <a:ext cx="2502218" cy="312777"/>
          </a:xfrm>
          <a:prstGeom prst="rect">
            <a:avLst/>
          </a:prstGeom>
          <a:noFill/>
          <a:ln/>
        </p:spPr>
        <p:txBody>
          <a:bodyPr wrap="none" rtlCol="0" anchor="t"/>
          <a:lstStyle/>
          <a:p>
            <a:pPr marL="0" indent="0">
              <a:lnSpc>
                <a:spcPts val="2463"/>
              </a:lnSpc>
              <a:buNone/>
            </a:pPr>
            <a:r>
              <a:rPr lang="en-US" sz="1970" dirty="0">
                <a:solidFill>
                  <a:srgbClr val="3C3939"/>
                </a:solidFill>
                <a:latin typeface="Raleway" pitchFamily="34" charset="0"/>
                <a:ea typeface="Raleway" pitchFamily="34" charset="-122"/>
                <a:cs typeface="Raleway" pitchFamily="34" charset="-120"/>
              </a:rPr>
              <a:t>Ransomware Attacks</a:t>
            </a:r>
            <a:endParaRPr lang="en-US" sz="1970" dirty="0"/>
          </a:p>
        </p:txBody>
      </p:sp>
      <p:sp>
        <p:nvSpPr>
          <p:cNvPr id="17" name="Text 14"/>
          <p:cNvSpPr/>
          <p:nvPr/>
        </p:nvSpPr>
        <p:spPr>
          <a:xfrm>
            <a:off x="1351002" y="6237446"/>
            <a:ext cx="7092434" cy="960477"/>
          </a:xfrm>
          <a:prstGeom prst="rect">
            <a:avLst/>
          </a:prstGeom>
          <a:noFill/>
          <a:ln/>
        </p:spPr>
        <p:txBody>
          <a:bodyPr wrap="square" rtlCol="0" anchor="t"/>
          <a:lstStyle/>
          <a:p>
            <a:pPr marL="0" indent="0">
              <a:lnSpc>
                <a:spcPts val="2522"/>
              </a:lnSpc>
              <a:buNone/>
            </a:pPr>
            <a:r>
              <a:rPr lang="en-US" sz="1576" dirty="0">
                <a:solidFill>
                  <a:srgbClr val="3C3939"/>
                </a:solidFill>
                <a:latin typeface="Roboto" pitchFamily="34" charset="0"/>
                <a:ea typeface="Roboto" pitchFamily="34" charset="-122"/>
                <a:cs typeface="Roboto" pitchFamily="34" charset="-120"/>
              </a:rPr>
              <a:t>Ransomware attacks encrypt data and demand ransom payments for decryption, disrupting operations, which can be mitigated through regular data backups and anti-ransomware tools.</a:t>
            </a:r>
            <a:endParaRPr lang="en-US" sz="1576"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569027" y="1499896"/>
            <a:ext cx="9521371" cy="7813742"/>
          </a:xfrm>
          <a:prstGeom prst="rect">
            <a:avLst/>
          </a:prstGeom>
        </p:spPr>
        <p:txBody>
          <a:bodyPr wrap="square">
            <a:spAutoFit/>
          </a:bodyPr>
          <a:lstStyle/>
          <a:p>
            <a:pPr marR="0" lvl="0" fontAlgn="base">
              <a:lnSpc>
                <a:spcPct val="150000"/>
              </a:lnSpc>
              <a:spcBef>
                <a:spcPts val="0"/>
              </a:spcBef>
              <a:spcAft>
                <a:spcPts val="0"/>
              </a:spcAft>
              <a:tabLst>
                <a:tab pos="457200" algn="l"/>
              </a:tabLst>
            </a:pPr>
            <a:r>
              <a:rPr lang="en-US" sz="14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4.IoT </a:t>
            </a:r>
            <a:r>
              <a:rPr lang="en-US" sz="14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Vulnerabilities:</a:t>
            </a:r>
            <a:endParaRPr lang="en-US" sz="1400"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4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Challenge:</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Internet of Things (</a:t>
            </a:r>
            <a:r>
              <a:rPr lang="en-US" sz="1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IoT</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devices lack robust security measures, making them vulnerable to cyber-attacks.</a:t>
            </a:r>
            <a:endParaRPr lang="en-US" sz="1400"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4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Solution:</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Implement </a:t>
            </a:r>
            <a:r>
              <a:rPr lang="en-US" sz="1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IoT</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security protocols and firmware updates to address vulnerabilities and mitigate </a:t>
            </a:r>
            <a:r>
              <a:rPr lang="en-US" sz="1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IoT</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-related </a:t>
            </a:r>
            <a:r>
              <a:rPr lang="en-US" sz="1400"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risks.</a:t>
            </a: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endPar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endParaRPr lang="en-US" sz="1400"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R="0" lvl="0" fontAlgn="base">
              <a:lnSpc>
                <a:spcPct val="150000"/>
              </a:lnSpc>
              <a:spcBef>
                <a:spcPts val="0"/>
              </a:spcBef>
              <a:spcAft>
                <a:spcPts val="0"/>
              </a:spcAft>
              <a:tabLst>
                <a:tab pos="457200" algn="l"/>
              </a:tabLst>
            </a:pPr>
            <a:r>
              <a:rPr lang="en-US" sz="14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5.Supply Chain Attacks:</a:t>
            </a:r>
            <a:endParaRPr lang="en-US" sz="1400"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4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Challenge</a:t>
            </a:r>
            <a:r>
              <a:rPr lang="en-US" sz="14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Supply chain attacks exploit vulnerabilities in third-party vendors or suppliers to compromise the target organization's security.</a:t>
            </a:r>
            <a:endParaRPr lang="en-US" sz="1400"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4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Solution:</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Conduct thorough risk assessments of supply chain partners and establish stringent security standards for vendor </a:t>
            </a:r>
            <a:r>
              <a:rPr lang="en-US" sz="1400"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management.</a:t>
            </a: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endPar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endParaRPr lang="en-US" sz="1400"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R="0" lvl="0" fontAlgn="base">
              <a:lnSpc>
                <a:spcPct val="150000"/>
              </a:lnSpc>
              <a:spcBef>
                <a:spcPts val="0"/>
              </a:spcBef>
              <a:spcAft>
                <a:spcPts val="0"/>
              </a:spcAft>
              <a:tabLst>
                <a:tab pos="457200" algn="l"/>
              </a:tabLst>
            </a:pPr>
            <a:r>
              <a:rPr lang="en-US" sz="14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6.Social Engineering:</a:t>
            </a:r>
            <a:endParaRPr lang="en-US" sz="1400" dirty="0" smtClean="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4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Challenge</a:t>
            </a:r>
            <a:r>
              <a:rPr lang="en-US" sz="14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Social engineering tactics manipulate individuals into divulging sensitive information or performing unauthorized actions.</a:t>
            </a:r>
            <a:endParaRPr lang="en-US" sz="1400"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4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Solution:</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Provide regular training on social engineering awareness and establish clear protocols for verifying requests</a:t>
            </a:r>
            <a:r>
              <a:rPr lang="en-US" sz="1400"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endParaRPr lang="en-US" sz="14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endParaRPr lang="en-US" sz="1400"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R="0" lvl="0" fontAlgn="base">
              <a:lnSpc>
                <a:spcPct val="150000"/>
              </a:lnSpc>
              <a:spcBef>
                <a:spcPts val="0"/>
              </a:spcBef>
              <a:spcAft>
                <a:spcPts val="0"/>
              </a:spcAft>
              <a:tabLst>
                <a:tab pos="457200" algn="l"/>
              </a:tabLst>
            </a:pPr>
            <a:r>
              <a:rPr lang="en-US" sz="14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7.Compliance </a:t>
            </a:r>
            <a:r>
              <a:rPr lang="en-US" sz="14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and Regulatory Challenges:</a:t>
            </a:r>
            <a:endParaRPr lang="en-US" sz="1400"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4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Challenge:</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Compliance with evolving cybersecurity regulations and standards poses operational and legal challenges for organizations.</a:t>
            </a:r>
            <a:endParaRPr lang="en-US" sz="1400"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1200"/>
              </a:spcAft>
              <a:buSzPts val="1000"/>
              <a:buFont typeface="Courier New" panose="02070309020205020404" pitchFamily="49" charset="0"/>
              <a:buChar char="o"/>
              <a:tabLst>
                <a:tab pos="914400" algn="l"/>
              </a:tabLst>
            </a:pPr>
            <a:r>
              <a:rPr lang="en-US" sz="14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Solution:</a:t>
            </a:r>
            <a:r>
              <a:rPr lang="en-US" sz="1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Implement robust compliance frameworks, conduct regular audits, and stay updated on regulatory requirements to ensure adherence.</a:t>
            </a:r>
            <a:endParaRPr lang="en-US" sz="14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3986125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099929" y="904280"/>
            <a:ext cx="7916942" cy="1095613"/>
          </a:xfrm>
          <a:prstGeom prst="rect">
            <a:avLst/>
          </a:prstGeom>
          <a:noFill/>
          <a:ln/>
        </p:spPr>
        <p:txBody>
          <a:bodyPr wrap="square" rtlCol="0" anchor="t"/>
          <a:lstStyle/>
          <a:p>
            <a:pPr marL="0" indent="0">
              <a:lnSpc>
                <a:spcPts val="4314"/>
              </a:lnSpc>
              <a:buNone/>
            </a:pPr>
            <a:r>
              <a:rPr lang="en-US" sz="3451" dirty="0">
                <a:solidFill>
                  <a:srgbClr val="1B1B27"/>
                </a:solidFill>
                <a:latin typeface="Raleway" pitchFamily="34" charset="0"/>
                <a:ea typeface="Raleway" pitchFamily="34" charset="-122"/>
                <a:cs typeface="Raleway" pitchFamily="34" charset="-120"/>
              </a:rPr>
              <a:t>Addressing Climate Change Challenges</a:t>
            </a:r>
            <a:endParaRPr lang="en-US" sz="3451" dirty="0"/>
          </a:p>
        </p:txBody>
      </p:sp>
      <p:sp>
        <p:nvSpPr>
          <p:cNvPr id="6" name="Shape 3"/>
          <p:cNvSpPr/>
          <p:nvPr/>
        </p:nvSpPr>
        <p:spPr>
          <a:xfrm>
            <a:off x="6165652" y="2459950"/>
            <a:ext cx="394335" cy="394335"/>
          </a:xfrm>
          <a:prstGeom prst="roundRect">
            <a:avLst>
              <a:gd name="adj" fmla="val 18671"/>
            </a:avLst>
          </a:prstGeom>
          <a:solidFill>
            <a:srgbClr val="E1E1EA"/>
          </a:solidFill>
          <a:ln w="7620">
            <a:solidFill>
              <a:srgbClr val="C7C7D0"/>
            </a:solidFill>
            <a:prstDash val="solid"/>
          </a:ln>
        </p:spPr>
      </p:sp>
      <p:sp>
        <p:nvSpPr>
          <p:cNvPr id="7" name="Text 4"/>
          <p:cNvSpPr/>
          <p:nvPr/>
        </p:nvSpPr>
        <p:spPr>
          <a:xfrm>
            <a:off x="6306503" y="2525554"/>
            <a:ext cx="112633" cy="263009"/>
          </a:xfrm>
          <a:prstGeom prst="rect">
            <a:avLst/>
          </a:prstGeom>
          <a:noFill/>
          <a:ln/>
        </p:spPr>
        <p:txBody>
          <a:bodyPr wrap="none" rtlCol="0" anchor="t"/>
          <a:lstStyle/>
          <a:p>
            <a:pPr marL="0" indent="0" algn="ctr">
              <a:lnSpc>
                <a:spcPts val="2071"/>
              </a:lnSpc>
              <a:buNone/>
            </a:pPr>
            <a:r>
              <a:rPr lang="en-US" sz="2071" dirty="0">
                <a:solidFill>
                  <a:srgbClr val="3C3939"/>
                </a:solidFill>
                <a:latin typeface="Raleway" pitchFamily="34" charset="0"/>
                <a:ea typeface="Raleway" pitchFamily="34" charset="-122"/>
                <a:cs typeface="Raleway" pitchFamily="34" charset="-120"/>
              </a:rPr>
              <a:t>1</a:t>
            </a:r>
            <a:endParaRPr lang="en-US" sz="2071" dirty="0"/>
          </a:p>
        </p:txBody>
      </p:sp>
      <p:sp>
        <p:nvSpPr>
          <p:cNvPr id="8" name="Text 5"/>
          <p:cNvSpPr/>
          <p:nvPr/>
        </p:nvSpPr>
        <p:spPr>
          <a:xfrm>
            <a:off x="7326987" y="2438043"/>
            <a:ext cx="2492693" cy="273844"/>
          </a:xfrm>
          <a:prstGeom prst="rect">
            <a:avLst/>
          </a:prstGeom>
          <a:noFill/>
          <a:ln/>
        </p:spPr>
        <p:txBody>
          <a:bodyPr wrap="none" rtlCol="0" anchor="t"/>
          <a:lstStyle/>
          <a:p>
            <a:pPr marL="0" indent="0" algn="l">
              <a:lnSpc>
                <a:spcPts val="2157"/>
              </a:lnSpc>
              <a:buNone/>
            </a:pPr>
            <a:r>
              <a:rPr lang="en-US" sz="1725" dirty="0">
                <a:solidFill>
                  <a:srgbClr val="3C3939"/>
                </a:solidFill>
                <a:latin typeface="Raleway" pitchFamily="34" charset="0"/>
                <a:ea typeface="Raleway" pitchFamily="34" charset="-122"/>
                <a:cs typeface="Raleway" pitchFamily="34" charset="-120"/>
              </a:rPr>
              <a:t>Extreme Weather Events</a:t>
            </a:r>
            <a:endParaRPr lang="en-US" sz="1725" dirty="0"/>
          </a:p>
        </p:txBody>
      </p:sp>
      <p:sp>
        <p:nvSpPr>
          <p:cNvPr id="9" name="Text 6"/>
          <p:cNvSpPr/>
          <p:nvPr/>
        </p:nvSpPr>
        <p:spPr>
          <a:xfrm>
            <a:off x="7326987" y="2817019"/>
            <a:ext cx="6689884" cy="841177"/>
          </a:xfrm>
          <a:prstGeom prst="rect">
            <a:avLst/>
          </a:prstGeom>
          <a:noFill/>
          <a:ln/>
        </p:spPr>
        <p:txBody>
          <a:bodyPr wrap="square" rtlCol="0" anchor="t"/>
          <a:lstStyle/>
          <a:p>
            <a:pPr marL="0" indent="0" algn="l">
              <a:lnSpc>
                <a:spcPts val="2209"/>
              </a:lnSpc>
              <a:buNone/>
            </a:pPr>
            <a:r>
              <a:rPr lang="en-US" sz="1380" dirty="0">
                <a:solidFill>
                  <a:srgbClr val="3C3939"/>
                </a:solidFill>
                <a:latin typeface="Roboto" pitchFamily="34" charset="0"/>
                <a:ea typeface="Roboto" pitchFamily="34" charset="-122"/>
                <a:cs typeface="Roboto" pitchFamily="34" charset="-120"/>
              </a:rPr>
              <a:t>Increasing frequency and intensity of extreme weather events, such as storms, floods, and heatwaves, require disaster preparedness plans, resilient infrastructure, and early warning systems.</a:t>
            </a:r>
            <a:endParaRPr lang="en-US" sz="1380" dirty="0"/>
          </a:p>
        </p:txBody>
      </p:sp>
      <p:sp>
        <p:nvSpPr>
          <p:cNvPr id="10" name="Shape 7"/>
          <p:cNvSpPr/>
          <p:nvPr/>
        </p:nvSpPr>
        <p:spPr>
          <a:xfrm>
            <a:off x="6165652" y="4205883"/>
            <a:ext cx="394335" cy="394335"/>
          </a:xfrm>
          <a:prstGeom prst="roundRect">
            <a:avLst>
              <a:gd name="adj" fmla="val 18671"/>
            </a:avLst>
          </a:prstGeom>
          <a:solidFill>
            <a:srgbClr val="E1E1EA"/>
          </a:solidFill>
          <a:ln w="7620">
            <a:solidFill>
              <a:srgbClr val="C7C7D0"/>
            </a:solidFill>
            <a:prstDash val="solid"/>
          </a:ln>
        </p:spPr>
      </p:sp>
      <p:sp>
        <p:nvSpPr>
          <p:cNvPr id="11" name="Text 8"/>
          <p:cNvSpPr/>
          <p:nvPr/>
        </p:nvSpPr>
        <p:spPr>
          <a:xfrm>
            <a:off x="6294239" y="4271486"/>
            <a:ext cx="137041" cy="263009"/>
          </a:xfrm>
          <a:prstGeom prst="rect">
            <a:avLst/>
          </a:prstGeom>
          <a:noFill/>
          <a:ln/>
        </p:spPr>
        <p:txBody>
          <a:bodyPr wrap="none" rtlCol="0" anchor="t"/>
          <a:lstStyle/>
          <a:p>
            <a:pPr marL="0" indent="0" algn="ctr">
              <a:lnSpc>
                <a:spcPts val="2071"/>
              </a:lnSpc>
              <a:buNone/>
            </a:pPr>
            <a:r>
              <a:rPr lang="en-US" sz="2071" dirty="0">
                <a:solidFill>
                  <a:srgbClr val="3C3939"/>
                </a:solidFill>
                <a:latin typeface="Raleway" pitchFamily="34" charset="0"/>
                <a:ea typeface="Raleway" pitchFamily="34" charset="-122"/>
                <a:cs typeface="Raleway" pitchFamily="34" charset="-120"/>
              </a:rPr>
              <a:t>2</a:t>
            </a:r>
            <a:endParaRPr lang="en-US" sz="2071" dirty="0"/>
          </a:p>
        </p:txBody>
      </p:sp>
      <p:sp>
        <p:nvSpPr>
          <p:cNvPr id="12" name="Text 9"/>
          <p:cNvSpPr/>
          <p:nvPr/>
        </p:nvSpPr>
        <p:spPr>
          <a:xfrm>
            <a:off x="7326987" y="4183975"/>
            <a:ext cx="2191226" cy="273844"/>
          </a:xfrm>
          <a:prstGeom prst="rect">
            <a:avLst/>
          </a:prstGeom>
          <a:noFill/>
          <a:ln/>
        </p:spPr>
        <p:txBody>
          <a:bodyPr wrap="none" rtlCol="0" anchor="t"/>
          <a:lstStyle/>
          <a:p>
            <a:pPr marL="0" indent="0" algn="l">
              <a:lnSpc>
                <a:spcPts val="2157"/>
              </a:lnSpc>
              <a:buNone/>
            </a:pPr>
            <a:r>
              <a:rPr lang="en-US" sz="1725" dirty="0">
                <a:solidFill>
                  <a:srgbClr val="3C3939"/>
                </a:solidFill>
                <a:latin typeface="Raleway" pitchFamily="34" charset="0"/>
                <a:ea typeface="Raleway" pitchFamily="34" charset="-122"/>
                <a:cs typeface="Raleway" pitchFamily="34" charset="-120"/>
              </a:rPr>
              <a:t>Rising Sea Levels</a:t>
            </a:r>
            <a:endParaRPr lang="en-US" sz="1725" dirty="0"/>
          </a:p>
        </p:txBody>
      </p:sp>
      <p:sp>
        <p:nvSpPr>
          <p:cNvPr id="13" name="Text 10"/>
          <p:cNvSpPr/>
          <p:nvPr/>
        </p:nvSpPr>
        <p:spPr>
          <a:xfrm>
            <a:off x="7326987" y="4562951"/>
            <a:ext cx="6689884" cy="841177"/>
          </a:xfrm>
          <a:prstGeom prst="rect">
            <a:avLst/>
          </a:prstGeom>
          <a:noFill/>
          <a:ln/>
        </p:spPr>
        <p:txBody>
          <a:bodyPr wrap="square" rtlCol="0" anchor="t"/>
          <a:lstStyle/>
          <a:p>
            <a:pPr marL="0" indent="0" algn="l">
              <a:lnSpc>
                <a:spcPts val="2209"/>
              </a:lnSpc>
              <a:buNone/>
            </a:pPr>
            <a:r>
              <a:rPr lang="en-US" sz="1380" dirty="0">
                <a:solidFill>
                  <a:srgbClr val="3C3939"/>
                </a:solidFill>
                <a:latin typeface="Roboto" pitchFamily="34" charset="0"/>
                <a:ea typeface="Roboto" pitchFamily="34" charset="-122"/>
                <a:cs typeface="Roboto" pitchFamily="34" charset="-120"/>
              </a:rPr>
              <a:t>Rising sea levels threaten coastal communities and ecosystems, necessitating the implementation of coastal protection measures, mangrove restoration, and sustainable coastal development.</a:t>
            </a:r>
            <a:endParaRPr lang="en-US" sz="1380" dirty="0"/>
          </a:p>
        </p:txBody>
      </p:sp>
      <p:sp>
        <p:nvSpPr>
          <p:cNvPr id="14" name="Shape 11"/>
          <p:cNvSpPr/>
          <p:nvPr/>
        </p:nvSpPr>
        <p:spPr>
          <a:xfrm>
            <a:off x="6165652" y="5951815"/>
            <a:ext cx="394335" cy="394335"/>
          </a:xfrm>
          <a:prstGeom prst="roundRect">
            <a:avLst>
              <a:gd name="adj" fmla="val 18671"/>
            </a:avLst>
          </a:prstGeom>
          <a:solidFill>
            <a:srgbClr val="E1E1EA"/>
          </a:solidFill>
          <a:ln w="7620">
            <a:solidFill>
              <a:srgbClr val="C7C7D0"/>
            </a:solidFill>
            <a:prstDash val="solid"/>
          </a:ln>
        </p:spPr>
      </p:sp>
      <p:sp>
        <p:nvSpPr>
          <p:cNvPr id="15" name="Text 12"/>
          <p:cNvSpPr/>
          <p:nvPr/>
        </p:nvSpPr>
        <p:spPr>
          <a:xfrm>
            <a:off x="6292572" y="6017419"/>
            <a:ext cx="140494" cy="263009"/>
          </a:xfrm>
          <a:prstGeom prst="rect">
            <a:avLst/>
          </a:prstGeom>
          <a:noFill/>
          <a:ln/>
        </p:spPr>
        <p:txBody>
          <a:bodyPr wrap="none" rtlCol="0" anchor="t"/>
          <a:lstStyle/>
          <a:p>
            <a:pPr marL="0" indent="0" algn="ctr">
              <a:lnSpc>
                <a:spcPts val="2071"/>
              </a:lnSpc>
              <a:buNone/>
            </a:pPr>
            <a:r>
              <a:rPr lang="en-US" sz="2071" dirty="0">
                <a:solidFill>
                  <a:srgbClr val="3C3939"/>
                </a:solidFill>
                <a:latin typeface="Raleway" pitchFamily="34" charset="0"/>
                <a:ea typeface="Raleway" pitchFamily="34" charset="-122"/>
                <a:cs typeface="Raleway" pitchFamily="34" charset="-120"/>
              </a:rPr>
              <a:t>3</a:t>
            </a:r>
            <a:endParaRPr lang="en-US" sz="2071" dirty="0"/>
          </a:p>
        </p:txBody>
      </p:sp>
      <p:sp>
        <p:nvSpPr>
          <p:cNvPr id="16" name="Text 13"/>
          <p:cNvSpPr/>
          <p:nvPr/>
        </p:nvSpPr>
        <p:spPr>
          <a:xfrm>
            <a:off x="7326987" y="5929908"/>
            <a:ext cx="2191226" cy="273844"/>
          </a:xfrm>
          <a:prstGeom prst="rect">
            <a:avLst/>
          </a:prstGeom>
          <a:noFill/>
          <a:ln/>
        </p:spPr>
        <p:txBody>
          <a:bodyPr wrap="none" rtlCol="0" anchor="t"/>
          <a:lstStyle/>
          <a:p>
            <a:pPr marL="0" indent="0" algn="l">
              <a:lnSpc>
                <a:spcPts val="2157"/>
              </a:lnSpc>
              <a:buNone/>
            </a:pPr>
            <a:r>
              <a:rPr lang="en-US" sz="1725" dirty="0">
                <a:solidFill>
                  <a:srgbClr val="3C3939"/>
                </a:solidFill>
                <a:latin typeface="Raleway" pitchFamily="34" charset="0"/>
                <a:ea typeface="Raleway" pitchFamily="34" charset="-122"/>
                <a:cs typeface="Raleway" pitchFamily="34" charset="-120"/>
              </a:rPr>
              <a:t>Biodiversity Loss</a:t>
            </a:r>
            <a:endParaRPr lang="en-US" sz="1725" dirty="0"/>
          </a:p>
        </p:txBody>
      </p:sp>
      <p:sp>
        <p:nvSpPr>
          <p:cNvPr id="17" name="Text 14"/>
          <p:cNvSpPr/>
          <p:nvPr/>
        </p:nvSpPr>
        <p:spPr>
          <a:xfrm>
            <a:off x="7326987" y="6308884"/>
            <a:ext cx="6689884" cy="841177"/>
          </a:xfrm>
          <a:prstGeom prst="rect">
            <a:avLst/>
          </a:prstGeom>
          <a:noFill/>
          <a:ln/>
        </p:spPr>
        <p:txBody>
          <a:bodyPr wrap="square" rtlCol="0" anchor="t"/>
          <a:lstStyle/>
          <a:p>
            <a:pPr marL="0" indent="0" algn="l">
              <a:lnSpc>
                <a:spcPts val="2209"/>
              </a:lnSpc>
              <a:buNone/>
            </a:pPr>
            <a:r>
              <a:rPr lang="en-US" sz="1380" dirty="0">
                <a:solidFill>
                  <a:srgbClr val="3C3939"/>
                </a:solidFill>
                <a:latin typeface="Roboto" pitchFamily="34" charset="0"/>
                <a:ea typeface="Roboto" pitchFamily="34" charset="-122"/>
                <a:cs typeface="Roboto" pitchFamily="34" charset="-120"/>
              </a:rPr>
              <a:t>Accelerated loss of biodiversity due to habitat destruction and climate change can be addressed through protected areas, sustainable land use practices, and biodiversity conservation initiatives.</a:t>
            </a:r>
            <a:endParaRPr lang="en-US" sz="138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5143" y="52150"/>
            <a:ext cx="13861143" cy="7804059"/>
          </a:xfrm>
          <a:prstGeom prst="rect">
            <a:avLst/>
          </a:prstGeom>
        </p:spPr>
        <p:txBody>
          <a:bodyPr wrap="square">
            <a:spAutoFit/>
          </a:bodyPr>
          <a:lstStyle/>
          <a:p>
            <a:pPr marR="0" lvl="0" fontAlgn="base">
              <a:lnSpc>
                <a:spcPct val="150000"/>
              </a:lnSpc>
              <a:spcBef>
                <a:spcPts val="0"/>
              </a:spcBef>
              <a:spcAft>
                <a:spcPts val="0"/>
              </a:spcAft>
              <a:tabLst>
                <a:tab pos="342900" algn="l"/>
              </a:tabLst>
            </a:pPr>
            <a:r>
              <a:rPr lang="en-US" sz="16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5.Food </a:t>
            </a: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Security:</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Challenge:</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Climate change impacts agricultural productivity and food security.</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Solution:</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Invest in climate-resilient agriculture, promote crop diversity, and enhance water management </a:t>
            </a:r>
            <a:r>
              <a:rPr lang="en-US" sz="1600"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practices.</a:t>
            </a:r>
            <a:endParaRPr lang="en-US" sz="1600" dirty="0" smtClean="0">
              <a:latin typeface="Times New Roman" panose="02020603050405020304" pitchFamily="18" charset="0"/>
              <a:ea typeface="Calibri" panose="020F0502020204030204" pitchFamily="34" charset="0"/>
              <a:cs typeface="Times New Roman" panose="02020603050405020304" pitchFamily="18" charset="0"/>
            </a:endParaRPr>
          </a:p>
          <a:p>
            <a:pPr marR="0" lvl="0" fontAlgn="base">
              <a:lnSpc>
                <a:spcPct val="150000"/>
              </a:lnSpc>
              <a:spcBef>
                <a:spcPts val="0"/>
              </a:spcBef>
              <a:spcAft>
                <a:spcPts val="0"/>
              </a:spcAft>
              <a:tabLst>
                <a:tab pos="342900" algn="l"/>
              </a:tabLst>
            </a:pPr>
            <a:r>
              <a:rPr lang="en-US" sz="16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6.Health Risks:</a:t>
            </a:r>
            <a:endParaRPr lang="en-US" sz="1600" dirty="0" smtClean="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Challenge</a:t>
            </a: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Increased health risks from heat stress, vector-borne diseases, and air pollution.</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Solution:</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Strengthen public health systems, implement heat action plans, and reduce emissions to improve air quality.</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R="0" lvl="0" fontAlgn="base">
              <a:lnSpc>
                <a:spcPct val="150000"/>
              </a:lnSpc>
              <a:spcBef>
                <a:spcPts val="0"/>
              </a:spcBef>
              <a:spcAft>
                <a:spcPts val="0"/>
              </a:spcAft>
              <a:tabLst>
                <a:tab pos="342900" algn="l"/>
              </a:tabLst>
            </a:pPr>
            <a:r>
              <a:rPr lang="en-US" sz="16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7.Water </a:t>
            </a: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Scarcity:</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Challenge:</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Growing water scarcity due to changing precipitation patterns and increased demand.</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Solution:</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Implement water conservation strategies, improve water efficiency in agriculture, and invest in water storage </a:t>
            </a:r>
            <a:r>
              <a:rPr lang="en-US" sz="1600"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infrastructure.</a:t>
            </a:r>
            <a:endParaRPr lang="en-US" sz="1600" dirty="0" smtClean="0">
              <a:latin typeface="Times New Roman" panose="02020603050405020304" pitchFamily="18" charset="0"/>
              <a:ea typeface="Calibri" panose="020F0502020204030204" pitchFamily="34" charset="0"/>
              <a:cs typeface="Times New Roman" panose="02020603050405020304" pitchFamily="18" charset="0"/>
            </a:endParaRPr>
          </a:p>
          <a:p>
            <a:pPr marR="0" lvl="0" fontAlgn="base">
              <a:lnSpc>
                <a:spcPct val="150000"/>
              </a:lnSpc>
              <a:spcBef>
                <a:spcPts val="0"/>
              </a:spcBef>
              <a:spcAft>
                <a:spcPts val="0"/>
              </a:spcAft>
              <a:tabLst>
                <a:tab pos="342900" algn="l"/>
              </a:tabLst>
            </a:pPr>
            <a:r>
              <a:rPr lang="en-US" sz="16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8.Ocean Acidification:</a:t>
            </a:r>
            <a:endParaRPr lang="en-US" sz="1600" dirty="0" smtClean="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Challenge</a:t>
            </a: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Acidification of oceans threatening marine ecosystems and fisheries.</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Solution:</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Reduce carbon emissions, promote sustainable fishing practices, and protect marine biodiversity hotspots.</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R="0" lvl="0" fontAlgn="base">
              <a:lnSpc>
                <a:spcPct val="150000"/>
              </a:lnSpc>
              <a:spcBef>
                <a:spcPts val="0"/>
              </a:spcBef>
              <a:spcAft>
                <a:spcPts val="0"/>
              </a:spcAft>
              <a:tabLst>
                <a:tab pos="342900" algn="l"/>
              </a:tabLst>
            </a:pPr>
            <a:r>
              <a:rPr lang="en-US" sz="16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9.Displacement </a:t>
            </a: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and Migration:</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Challenge:</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Climate-induced displacement and migration of communities.</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Solution:</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Implement climate-resilient urban planning, support climate refugees, and enhance international cooperation on migration issues.</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R="0" lvl="0" fontAlgn="base">
              <a:lnSpc>
                <a:spcPct val="150000"/>
              </a:lnSpc>
              <a:spcBef>
                <a:spcPts val="0"/>
              </a:spcBef>
              <a:spcAft>
                <a:spcPts val="0"/>
              </a:spcAft>
              <a:tabLst>
                <a:tab pos="342900" algn="l"/>
              </a:tabLst>
            </a:pPr>
            <a:r>
              <a:rPr lang="en-US" sz="16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10.Energy </a:t>
            </a: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Transition:</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Challenge:</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Transitioning to renewable energy sources and reducing reliance on fossil fuels.</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Solution:</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Invest in clean energy technologies, promote energy efficiency measures, and phase out subsidies for fossil fuels.</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R="0" lvl="0" fontAlgn="base">
              <a:lnSpc>
                <a:spcPct val="150000"/>
              </a:lnSpc>
              <a:spcBef>
                <a:spcPts val="0"/>
              </a:spcBef>
              <a:spcAft>
                <a:spcPts val="0"/>
              </a:spcAft>
              <a:tabLst>
                <a:tab pos="342900" algn="l"/>
              </a:tabLst>
            </a:pPr>
            <a:r>
              <a:rPr lang="en-US" sz="1600" b="1" dirty="0" smtClean="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11.Policy </a:t>
            </a: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and Governance:</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Challenge:</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Policy gaps and governance challenges in addressing climate change at local, national, and global levels.</a:t>
            </a:r>
            <a:endParaRPr lang="en-US" sz="1600" dirty="0">
              <a:latin typeface="Times New Roman" panose="02020603050405020304" pitchFamily="18" charset="0"/>
              <a:ea typeface="Calibri" panose="020F0502020204030204" pitchFamily="34" charset="0"/>
              <a:cs typeface="Times New Roman" panose="02020603050405020304" pitchFamily="18" charset="0"/>
            </a:endParaRPr>
          </a:p>
          <a:p>
            <a:pPr marL="742950" marR="0" lvl="1" indent="-285750" fontAlgn="base">
              <a:lnSpc>
                <a:spcPct val="150000"/>
              </a:lnSpc>
              <a:spcBef>
                <a:spcPts val="0"/>
              </a:spcBef>
              <a:spcAft>
                <a:spcPts val="1200"/>
              </a:spcAft>
              <a:buSzPts val="1000"/>
              <a:buFont typeface="Courier New" panose="02070309020205020404" pitchFamily="49" charset="0"/>
              <a:buChar char="o"/>
              <a:tabLst>
                <a:tab pos="914400" algn="l"/>
              </a:tabLst>
            </a:pPr>
            <a:r>
              <a:rPr lang="en-US" sz="1600" b="1"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Solution:</a:t>
            </a:r>
            <a:r>
              <a:rPr lang="en-US" sz="16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Strengthen climate governance frameworks, enhance international climate agreements, and integrate climate considerations into all policy sectors.</a:t>
            </a:r>
            <a:endParaRPr lang="en-US" sz="16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007311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8229600"/>
          </a:xfrm>
          <a:prstGeom prst="rect">
            <a:avLst/>
          </a:prstGeom>
          <a:solidFill>
            <a:srgbClr val="FFFFFF">
              <a:alpha val="75000"/>
            </a:srgbClr>
          </a:solidFill>
          <a:ln/>
        </p:spPr>
      </p:sp>
      <p:sp>
        <p:nvSpPr>
          <p:cNvPr id="4" name="Text 2"/>
          <p:cNvSpPr/>
          <p:nvPr/>
        </p:nvSpPr>
        <p:spPr>
          <a:xfrm>
            <a:off x="864037" y="1220033"/>
            <a:ext cx="9777412" cy="771525"/>
          </a:xfrm>
          <a:prstGeom prst="rect">
            <a:avLst/>
          </a:prstGeom>
          <a:noFill/>
          <a:ln/>
        </p:spPr>
        <p:txBody>
          <a:bodyPr wrap="none" rtlCol="0" anchor="t"/>
          <a:lstStyle/>
          <a:p>
            <a:pPr marL="0" indent="0">
              <a:lnSpc>
                <a:spcPts val="6075"/>
              </a:lnSpc>
              <a:buNone/>
            </a:pPr>
            <a:r>
              <a:rPr lang="en-US" sz="2000" dirty="0">
                <a:solidFill>
                  <a:srgbClr val="1B1B27"/>
                </a:solidFill>
                <a:latin typeface="Times New Roman" panose="02020603050405020304" pitchFamily="18" charset="0"/>
                <a:ea typeface="Raleway" pitchFamily="34" charset="-122"/>
                <a:cs typeface="Times New Roman" panose="02020603050405020304" pitchFamily="18" charset="0"/>
              </a:rPr>
              <a:t>Tackling Global Health Challenges</a:t>
            </a:r>
            <a:endParaRPr lang="en-US" sz="2000" dirty="0">
              <a:latin typeface="Times New Roman" panose="02020603050405020304" pitchFamily="18" charset="0"/>
              <a:cs typeface="Times New Roman" panose="02020603050405020304" pitchFamily="18" charset="0"/>
            </a:endParaRPr>
          </a:p>
        </p:txBody>
      </p:sp>
      <p:sp>
        <p:nvSpPr>
          <p:cNvPr id="5" name="Text 3"/>
          <p:cNvSpPr/>
          <p:nvPr/>
        </p:nvSpPr>
        <p:spPr>
          <a:xfrm>
            <a:off x="864037" y="2608659"/>
            <a:ext cx="3898821" cy="771525"/>
          </a:xfrm>
          <a:prstGeom prst="rect">
            <a:avLst/>
          </a:prstGeom>
          <a:noFill/>
          <a:ln/>
        </p:spPr>
        <p:txBody>
          <a:bodyPr wrap="square" rtlCol="0" anchor="t"/>
          <a:lstStyle/>
          <a:p>
            <a:pPr marL="0" indent="0">
              <a:lnSpc>
                <a:spcPts val="3038"/>
              </a:lnSpc>
              <a:buNone/>
            </a:pPr>
            <a:r>
              <a:rPr lang="en-US" sz="2000" dirty="0">
                <a:solidFill>
                  <a:srgbClr val="1B1B27"/>
                </a:solidFill>
                <a:latin typeface="Times New Roman" panose="02020603050405020304" pitchFamily="18" charset="0"/>
                <a:ea typeface="Raleway" pitchFamily="34" charset="-122"/>
                <a:cs typeface="Times New Roman" panose="02020603050405020304" pitchFamily="18" charset="0"/>
              </a:rPr>
              <a:t>Emerging Infectious Diseases</a:t>
            </a:r>
            <a:endParaRPr lang="en-US" sz="2000" dirty="0">
              <a:latin typeface="Times New Roman" panose="02020603050405020304" pitchFamily="18" charset="0"/>
              <a:cs typeface="Times New Roman" panose="02020603050405020304" pitchFamily="18" charset="0"/>
            </a:endParaRPr>
          </a:p>
        </p:txBody>
      </p:sp>
      <p:sp>
        <p:nvSpPr>
          <p:cNvPr id="6" name="Text 4"/>
          <p:cNvSpPr/>
          <p:nvPr/>
        </p:nvSpPr>
        <p:spPr>
          <a:xfrm>
            <a:off x="864037" y="3627001"/>
            <a:ext cx="3898821" cy="2765346"/>
          </a:xfrm>
          <a:prstGeom prst="rect">
            <a:avLst/>
          </a:prstGeom>
          <a:noFill/>
          <a:ln/>
        </p:spPr>
        <p:txBody>
          <a:bodyPr wrap="square" rtlCol="0" anchor="t"/>
          <a:lstStyle/>
          <a:p>
            <a:pPr marL="0" indent="0">
              <a:lnSpc>
                <a:spcPts val="3110"/>
              </a:lnSpc>
              <a:buNone/>
            </a:pPr>
            <a:r>
              <a:rPr lang="en-US" sz="2000" dirty="0">
                <a:solidFill>
                  <a:srgbClr val="3C3939"/>
                </a:solidFill>
                <a:latin typeface="Times New Roman" panose="02020603050405020304" pitchFamily="18" charset="0"/>
                <a:ea typeface="Roboto" pitchFamily="34" charset="-122"/>
                <a:cs typeface="Times New Roman" panose="02020603050405020304" pitchFamily="18" charset="0"/>
              </a:rPr>
              <a:t>Rapid emergence and spread of new infectious diseases, such as COVID-19, require strengthened global health surveillance, investment in vaccine research and development, and improved healthcare infrastructure.</a:t>
            </a:r>
            <a:endParaRPr lang="en-US" sz="2000" dirty="0">
              <a:latin typeface="Times New Roman" panose="02020603050405020304" pitchFamily="18" charset="0"/>
              <a:cs typeface="Times New Roman" panose="02020603050405020304" pitchFamily="18" charset="0"/>
            </a:endParaRPr>
          </a:p>
        </p:txBody>
      </p:sp>
      <p:sp>
        <p:nvSpPr>
          <p:cNvPr id="7" name="Text 5"/>
          <p:cNvSpPr/>
          <p:nvPr/>
        </p:nvSpPr>
        <p:spPr>
          <a:xfrm>
            <a:off x="5372695" y="2608659"/>
            <a:ext cx="3487936" cy="385763"/>
          </a:xfrm>
          <a:prstGeom prst="rect">
            <a:avLst/>
          </a:prstGeom>
          <a:noFill/>
          <a:ln/>
        </p:spPr>
        <p:txBody>
          <a:bodyPr wrap="none" rtlCol="0" anchor="t"/>
          <a:lstStyle/>
          <a:p>
            <a:pPr marL="0" indent="0">
              <a:lnSpc>
                <a:spcPts val="3038"/>
              </a:lnSpc>
              <a:buNone/>
            </a:pPr>
            <a:r>
              <a:rPr lang="en-US" sz="2000" dirty="0">
                <a:solidFill>
                  <a:srgbClr val="1B1B27"/>
                </a:solidFill>
                <a:latin typeface="Times New Roman" panose="02020603050405020304" pitchFamily="18" charset="0"/>
                <a:ea typeface="Raleway" pitchFamily="34" charset="-122"/>
                <a:cs typeface="Times New Roman" panose="02020603050405020304" pitchFamily="18" charset="0"/>
              </a:rPr>
              <a:t>Antimicrobial Resistance</a:t>
            </a:r>
            <a:endParaRPr lang="en-US" sz="2000" dirty="0">
              <a:latin typeface="Times New Roman" panose="02020603050405020304" pitchFamily="18" charset="0"/>
              <a:cs typeface="Times New Roman" panose="02020603050405020304" pitchFamily="18" charset="0"/>
            </a:endParaRPr>
          </a:p>
        </p:txBody>
      </p:sp>
      <p:sp>
        <p:nvSpPr>
          <p:cNvPr id="8" name="Text 6"/>
          <p:cNvSpPr/>
          <p:nvPr/>
        </p:nvSpPr>
        <p:spPr>
          <a:xfrm>
            <a:off x="5372695" y="3241238"/>
            <a:ext cx="3898821" cy="2765346"/>
          </a:xfrm>
          <a:prstGeom prst="rect">
            <a:avLst/>
          </a:prstGeom>
          <a:noFill/>
          <a:ln/>
        </p:spPr>
        <p:txBody>
          <a:bodyPr wrap="square" rtlCol="0" anchor="t"/>
          <a:lstStyle/>
          <a:p>
            <a:pPr marL="0" indent="0">
              <a:lnSpc>
                <a:spcPts val="3110"/>
              </a:lnSpc>
              <a:buNone/>
            </a:pPr>
            <a:r>
              <a:rPr lang="en-US" sz="2000" dirty="0">
                <a:solidFill>
                  <a:srgbClr val="3C3939"/>
                </a:solidFill>
                <a:latin typeface="Times New Roman" panose="02020603050405020304" pitchFamily="18" charset="0"/>
                <a:ea typeface="Roboto" pitchFamily="34" charset="-122"/>
                <a:cs typeface="Times New Roman" panose="02020603050405020304" pitchFamily="18" charset="0"/>
              </a:rPr>
              <a:t>Increasing resistance of pathogens to antimicrobial drugs can be addressed through antimicrobial stewardship programs, rational use of antibiotics, and the development of new antibiotics and alternative treatments.</a:t>
            </a:r>
            <a:endParaRPr lang="en-US" sz="2000" dirty="0">
              <a:latin typeface="Times New Roman" panose="02020603050405020304" pitchFamily="18" charset="0"/>
              <a:cs typeface="Times New Roman" panose="02020603050405020304" pitchFamily="18" charset="0"/>
            </a:endParaRPr>
          </a:p>
        </p:txBody>
      </p:sp>
      <p:sp>
        <p:nvSpPr>
          <p:cNvPr id="9" name="Text 7"/>
          <p:cNvSpPr/>
          <p:nvPr/>
        </p:nvSpPr>
        <p:spPr>
          <a:xfrm>
            <a:off x="9881354" y="2608659"/>
            <a:ext cx="3898821" cy="771525"/>
          </a:xfrm>
          <a:prstGeom prst="rect">
            <a:avLst/>
          </a:prstGeom>
          <a:noFill/>
          <a:ln/>
        </p:spPr>
        <p:txBody>
          <a:bodyPr wrap="square" rtlCol="0" anchor="t"/>
          <a:lstStyle/>
          <a:p>
            <a:pPr marL="0" indent="0">
              <a:lnSpc>
                <a:spcPts val="3038"/>
              </a:lnSpc>
              <a:buNone/>
            </a:pPr>
            <a:r>
              <a:rPr lang="en-US" sz="2000" dirty="0">
                <a:solidFill>
                  <a:srgbClr val="1B1B27"/>
                </a:solidFill>
                <a:latin typeface="Times New Roman" panose="02020603050405020304" pitchFamily="18" charset="0"/>
                <a:ea typeface="Raleway" pitchFamily="34" charset="-122"/>
                <a:cs typeface="Times New Roman" panose="02020603050405020304" pitchFamily="18" charset="0"/>
              </a:rPr>
              <a:t>Non-communicable Diseases</a:t>
            </a:r>
            <a:endParaRPr lang="en-US" sz="2000" dirty="0">
              <a:latin typeface="Times New Roman" panose="02020603050405020304" pitchFamily="18" charset="0"/>
              <a:cs typeface="Times New Roman" panose="02020603050405020304" pitchFamily="18" charset="0"/>
            </a:endParaRPr>
          </a:p>
        </p:txBody>
      </p:sp>
      <p:sp>
        <p:nvSpPr>
          <p:cNvPr id="10" name="Text 8"/>
          <p:cNvSpPr/>
          <p:nvPr/>
        </p:nvSpPr>
        <p:spPr>
          <a:xfrm>
            <a:off x="9881354" y="3627001"/>
            <a:ext cx="3898821" cy="3160395"/>
          </a:xfrm>
          <a:prstGeom prst="rect">
            <a:avLst/>
          </a:prstGeom>
          <a:noFill/>
          <a:ln/>
        </p:spPr>
        <p:txBody>
          <a:bodyPr wrap="square" rtlCol="0" anchor="t"/>
          <a:lstStyle/>
          <a:p>
            <a:pPr marL="0" indent="0">
              <a:lnSpc>
                <a:spcPts val="3110"/>
              </a:lnSpc>
              <a:buNone/>
            </a:pPr>
            <a:r>
              <a:rPr lang="en-US" sz="2000" dirty="0">
                <a:solidFill>
                  <a:srgbClr val="3C3939"/>
                </a:solidFill>
                <a:latin typeface="Times New Roman" panose="02020603050405020304" pitchFamily="18" charset="0"/>
                <a:ea typeface="Roboto" pitchFamily="34" charset="-122"/>
                <a:cs typeface="Times New Roman" panose="02020603050405020304" pitchFamily="18" charset="0"/>
              </a:rPr>
              <a:t>Rising prevalence of non-communicable diseases, such as diabetes and cardiovascular diseases, can be mitigated through the promotion of healthy lifestyles, preventive healthcare strategies, and strengthened primary healthcare systems.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CECF3"/>
          </a:solidFill>
          <a:ln/>
        </p:spPr>
      </p:sp>
      <p:sp>
        <p:nvSpPr>
          <p:cNvPr id="3" name="Shape 1"/>
          <p:cNvSpPr/>
          <p:nvPr/>
        </p:nvSpPr>
        <p:spPr>
          <a:xfrm>
            <a:off x="0" y="0"/>
            <a:ext cx="14630400" cy="9430345"/>
          </a:xfrm>
          <a:prstGeom prst="rect">
            <a:avLst/>
          </a:prstGeom>
          <a:solidFill>
            <a:srgbClr val="FFFFFF">
              <a:alpha val="75000"/>
            </a:srgbClr>
          </a:solidFill>
          <a:ln/>
        </p:spPr>
      </p:sp>
      <p:pic>
        <p:nvPicPr>
          <p:cNvPr id="4" name="Image 0" descr="preencoded.png"/>
          <p:cNvPicPr>
            <a:picLocks noChangeAspect="1"/>
          </p:cNvPicPr>
          <p:nvPr/>
        </p:nvPicPr>
        <p:blipFill>
          <a:blip r:embed="rId3"/>
          <a:stretch>
            <a:fillRect/>
          </a:stretch>
        </p:blipFill>
        <p:spPr>
          <a:xfrm>
            <a:off x="9144000" y="0"/>
            <a:ext cx="5486400" cy="9430345"/>
          </a:xfrm>
          <a:prstGeom prst="rect">
            <a:avLst/>
          </a:prstGeom>
        </p:spPr>
      </p:pic>
      <p:sp>
        <p:nvSpPr>
          <p:cNvPr id="5" name="Text 2"/>
          <p:cNvSpPr/>
          <p:nvPr/>
        </p:nvSpPr>
        <p:spPr>
          <a:xfrm>
            <a:off x="604837" y="475178"/>
            <a:ext cx="7863483" cy="540068"/>
          </a:xfrm>
          <a:prstGeom prst="rect">
            <a:avLst/>
          </a:prstGeom>
          <a:noFill/>
          <a:ln/>
        </p:spPr>
        <p:txBody>
          <a:bodyPr wrap="none" rtlCol="0" anchor="t"/>
          <a:lstStyle/>
          <a:p>
            <a:pPr marL="0" indent="0">
              <a:lnSpc>
                <a:spcPts val="4253"/>
              </a:lnSpc>
              <a:buNone/>
            </a:pPr>
            <a:r>
              <a:rPr lang="en-US" sz="1600" dirty="0">
                <a:solidFill>
                  <a:srgbClr val="1B1B27"/>
                </a:solidFill>
                <a:latin typeface="Times New Roman" panose="02020603050405020304" pitchFamily="18" charset="0"/>
                <a:ea typeface="Raleway" pitchFamily="34" charset="-122"/>
                <a:cs typeface="Times New Roman" panose="02020603050405020304" pitchFamily="18" charset="0"/>
              </a:rPr>
              <a:t>Strengthening Cybersecurity Resilience</a:t>
            </a:r>
            <a:endParaRPr lang="en-US" sz="1600" dirty="0">
              <a:latin typeface="Times New Roman" panose="02020603050405020304" pitchFamily="18" charset="0"/>
              <a:cs typeface="Times New Roman" panose="02020603050405020304" pitchFamily="18" charset="0"/>
            </a:endParaRPr>
          </a:p>
        </p:txBody>
      </p:sp>
      <p:sp>
        <p:nvSpPr>
          <p:cNvPr id="7" name="Text 3"/>
          <p:cNvSpPr/>
          <p:nvPr/>
        </p:nvSpPr>
        <p:spPr>
          <a:xfrm>
            <a:off x="604837" y="1879163"/>
            <a:ext cx="2160270" cy="269915"/>
          </a:xfrm>
          <a:prstGeom prst="rect">
            <a:avLst/>
          </a:prstGeom>
          <a:noFill/>
          <a:ln/>
        </p:spPr>
        <p:txBody>
          <a:bodyPr wrap="none" rtlCol="0" anchor="t"/>
          <a:lstStyle/>
          <a:p>
            <a:pPr marL="0" indent="0" algn="l">
              <a:lnSpc>
                <a:spcPts val="2126"/>
              </a:lnSpc>
              <a:buNone/>
            </a:pPr>
            <a:r>
              <a:rPr lang="en-US" sz="1600" dirty="0">
                <a:solidFill>
                  <a:srgbClr val="3C3939"/>
                </a:solidFill>
                <a:latin typeface="Times New Roman" panose="02020603050405020304" pitchFamily="18" charset="0"/>
                <a:ea typeface="Raleway" pitchFamily="34" charset="-122"/>
                <a:cs typeface="Times New Roman" panose="02020603050405020304" pitchFamily="18" charset="0"/>
              </a:rPr>
              <a:t>Identity Protection</a:t>
            </a:r>
            <a:endParaRPr lang="en-US" sz="1600" dirty="0">
              <a:latin typeface="Times New Roman" panose="02020603050405020304" pitchFamily="18" charset="0"/>
              <a:cs typeface="Times New Roman" panose="02020603050405020304" pitchFamily="18" charset="0"/>
            </a:endParaRPr>
          </a:p>
        </p:txBody>
      </p:sp>
      <p:sp>
        <p:nvSpPr>
          <p:cNvPr id="8" name="Text 4"/>
          <p:cNvSpPr/>
          <p:nvPr/>
        </p:nvSpPr>
        <p:spPr>
          <a:xfrm>
            <a:off x="604837" y="2252663"/>
            <a:ext cx="7934325" cy="553164"/>
          </a:xfrm>
          <a:prstGeom prst="rect">
            <a:avLst/>
          </a:prstGeom>
          <a:noFill/>
          <a:ln/>
        </p:spPr>
        <p:txBody>
          <a:bodyPr wrap="square" rtlCol="0" anchor="t"/>
          <a:lstStyle/>
          <a:p>
            <a:pPr marL="0" indent="0" algn="l">
              <a:lnSpc>
                <a:spcPts val="2177"/>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Strengthening authentication methods, such as multi-factor authentication and biometric verification, can help prevent unauthorized access and identity theft.</a:t>
            </a:r>
            <a:endParaRPr lang="en-US" sz="1600" dirty="0">
              <a:latin typeface="Times New Roman" panose="02020603050405020304" pitchFamily="18" charset="0"/>
              <a:cs typeface="Times New Roman" panose="02020603050405020304" pitchFamily="18" charset="0"/>
            </a:endParaRPr>
          </a:p>
        </p:txBody>
      </p:sp>
      <p:sp>
        <p:nvSpPr>
          <p:cNvPr id="10" name="Text 5"/>
          <p:cNvSpPr/>
          <p:nvPr/>
        </p:nvSpPr>
        <p:spPr>
          <a:xfrm>
            <a:off x="604837" y="3928943"/>
            <a:ext cx="2392918" cy="269915"/>
          </a:xfrm>
          <a:prstGeom prst="rect">
            <a:avLst/>
          </a:prstGeom>
          <a:noFill/>
          <a:ln/>
        </p:spPr>
        <p:txBody>
          <a:bodyPr wrap="none" rtlCol="0" anchor="t"/>
          <a:lstStyle/>
          <a:p>
            <a:pPr marL="0" indent="0" algn="l">
              <a:lnSpc>
                <a:spcPts val="2126"/>
              </a:lnSpc>
              <a:buNone/>
            </a:pPr>
            <a:r>
              <a:rPr lang="en-US" sz="1600" dirty="0">
                <a:solidFill>
                  <a:srgbClr val="3C3939"/>
                </a:solidFill>
                <a:latin typeface="Times New Roman" panose="02020603050405020304" pitchFamily="18" charset="0"/>
                <a:ea typeface="Raleway" pitchFamily="34" charset="-122"/>
                <a:cs typeface="Times New Roman" panose="02020603050405020304" pitchFamily="18" charset="0"/>
              </a:rPr>
              <a:t>Insider Threat Mitigation</a:t>
            </a:r>
            <a:endParaRPr lang="en-US" sz="1600" dirty="0">
              <a:latin typeface="Times New Roman" panose="02020603050405020304" pitchFamily="18" charset="0"/>
              <a:cs typeface="Times New Roman" panose="02020603050405020304" pitchFamily="18" charset="0"/>
            </a:endParaRPr>
          </a:p>
        </p:txBody>
      </p:sp>
      <p:sp>
        <p:nvSpPr>
          <p:cNvPr id="11" name="Text 6"/>
          <p:cNvSpPr/>
          <p:nvPr/>
        </p:nvSpPr>
        <p:spPr>
          <a:xfrm>
            <a:off x="604837" y="4302443"/>
            <a:ext cx="7934325" cy="553164"/>
          </a:xfrm>
          <a:prstGeom prst="rect">
            <a:avLst/>
          </a:prstGeom>
          <a:noFill/>
          <a:ln/>
        </p:spPr>
        <p:txBody>
          <a:bodyPr wrap="square" rtlCol="0" anchor="t"/>
          <a:lstStyle/>
          <a:p>
            <a:pPr marL="0" indent="0" algn="l">
              <a:lnSpc>
                <a:spcPts val="2177"/>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Implementing user behavior analytics and access controls can help detect and mitigate insider threats proactively.</a:t>
            </a:r>
            <a:endParaRPr lang="en-US" sz="1600" dirty="0">
              <a:latin typeface="Times New Roman" panose="02020603050405020304" pitchFamily="18" charset="0"/>
              <a:cs typeface="Times New Roman" panose="02020603050405020304" pitchFamily="18" charset="0"/>
            </a:endParaRPr>
          </a:p>
        </p:txBody>
      </p:sp>
      <p:sp>
        <p:nvSpPr>
          <p:cNvPr id="13" name="Text 7"/>
          <p:cNvSpPr/>
          <p:nvPr/>
        </p:nvSpPr>
        <p:spPr>
          <a:xfrm>
            <a:off x="604837" y="5978723"/>
            <a:ext cx="2184202" cy="269915"/>
          </a:xfrm>
          <a:prstGeom prst="rect">
            <a:avLst/>
          </a:prstGeom>
          <a:noFill/>
          <a:ln/>
        </p:spPr>
        <p:txBody>
          <a:bodyPr wrap="none" rtlCol="0" anchor="t"/>
          <a:lstStyle/>
          <a:p>
            <a:pPr marL="0" indent="0" algn="l">
              <a:lnSpc>
                <a:spcPts val="2126"/>
              </a:lnSpc>
              <a:buNone/>
            </a:pPr>
            <a:r>
              <a:rPr lang="en-US" sz="1600" dirty="0">
                <a:solidFill>
                  <a:srgbClr val="3C3939"/>
                </a:solidFill>
                <a:latin typeface="Times New Roman" panose="02020603050405020304" pitchFamily="18" charset="0"/>
                <a:ea typeface="Raleway" pitchFamily="34" charset="-122"/>
                <a:cs typeface="Times New Roman" panose="02020603050405020304" pitchFamily="18" charset="0"/>
              </a:rPr>
              <a:t>Supply Chain Security</a:t>
            </a:r>
            <a:endParaRPr lang="en-US" sz="1600" dirty="0">
              <a:latin typeface="Times New Roman" panose="02020603050405020304" pitchFamily="18" charset="0"/>
              <a:cs typeface="Times New Roman" panose="02020603050405020304" pitchFamily="18" charset="0"/>
            </a:endParaRPr>
          </a:p>
        </p:txBody>
      </p:sp>
      <p:sp>
        <p:nvSpPr>
          <p:cNvPr id="14" name="Text 8"/>
          <p:cNvSpPr/>
          <p:nvPr/>
        </p:nvSpPr>
        <p:spPr>
          <a:xfrm>
            <a:off x="604837" y="6352223"/>
            <a:ext cx="7934325" cy="553164"/>
          </a:xfrm>
          <a:prstGeom prst="rect">
            <a:avLst/>
          </a:prstGeom>
          <a:noFill/>
          <a:ln/>
        </p:spPr>
        <p:txBody>
          <a:bodyPr wrap="square" rtlCol="0" anchor="t"/>
          <a:lstStyle/>
          <a:p>
            <a:pPr marL="0" indent="0" algn="l">
              <a:lnSpc>
                <a:spcPts val="2177"/>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Conducting thorough risk assessments of supply chain partners and establishing stringent security standards can help address supply chain attacks.</a:t>
            </a:r>
            <a:endParaRPr lang="en-US" sz="1600" dirty="0">
              <a:latin typeface="Times New Roman" panose="02020603050405020304" pitchFamily="18" charset="0"/>
              <a:cs typeface="Times New Roman" panose="02020603050405020304" pitchFamily="18" charset="0"/>
            </a:endParaRPr>
          </a:p>
        </p:txBody>
      </p:sp>
      <p:sp>
        <p:nvSpPr>
          <p:cNvPr id="16" name="Text 9"/>
          <p:cNvSpPr/>
          <p:nvPr/>
        </p:nvSpPr>
        <p:spPr>
          <a:xfrm>
            <a:off x="604837" y="8028503"/>
            <a:ext cx="2987040" cy="269915"/>
          </a:xfrm>
          <a:prstGeom prst="rect">
            <a:avLst/>
          </a:prstGeom>
          <a:noFill/>
          <a:ln/>
        </p:spPr>
        <p:txBody>
          <a:bodyPr wrap="none" rtlCol="0" anchor="t"/>
          <a:lstStyle/>
          <a:p>
            <a:pPr marL="0" indent="0" algn="l">
              <a:lnSpc>
                <a:spcPts val="2126"/>
              </a:lnSpc>
              <a:buNone/>
            </a:pPr>
            <a:r>
              <a:rPr lang="en-US" sz="1600" dirty="0">
                <a:solidFill>
                  <a:srgbClr val="3C3939"/>
                </a:solidFill>
                <a:latin typeface="Times New Roman" panose="02020603050405020304" pitchFamily="18" charset="0"/>
                <a:ea typeface="Raleway" pitchFamily="34" charset="-122"/>
                <a:cs typeface="Times New Roman" panose="02020603050405020304" pitchFamily="18" charset="0"/>
              </a:rPr>
              <a:t>Social Engineering Awareness</a:t>
            </a:r>
            <a:endParaRPr lang="en-US" sz="1600" dirty="0">
              <a:latin typeface="Times New Roman" panose="02020603050405020304" pitchFamily="18" charset="0"/>
              <a:cs typeface="Times New Roman" panose="02020603050405020304" pitchFamily="18" charset="0"/>
            </a:endParaRPr>
          </a:p>
        </p:txBody>
      </p:sp>
      <p:sp>
        <p:nvSpPr>
          <p:cNvPr id="17" name="Text 10"/>
          <p:cNvSpPr/>
          <p:nvPr/>
        </p:nvSpPr>
        <p:spPr>
          <a:xfrm>
            <a:off x="604837" y="8402003"/>
            <a:ext cx="7934325" cy="553164"/>
          </a:xfrm>
          <a:prstGeom prst="rect">
            <a:avLst/>
          </a:prstGeom>
          <a:noFill/>
          <a:ln/>
        </p:spPr>
        <p:txBody>
          <a:bodyPr wrap="square" rtlCol="0" anchor="t"/>
          <a:lstStyle/>
          <a:p>
            <a:pPr marL="0" indent="0" algn="l">
              <a:lnSpc>
                <a:spcPts val="2177"/>
              </a:lnSpc>
              <a:buNone/>
            </a:pPr>
            <a:r>
              <a:rPr lang="en-US" sz="1600" dirty="0">
                <a:solidFill>
                  <a:srgbClr val="3C3939"/>
                </a:solidFill>
                <a:latin typeface="Times New Roman" panose="02020603050405020304" pitchFamily="18" charset="0"/>
                <a:ea typeface="Roboto" pitchFamily="34" charset="-122"/>
                <a:cs typeface="Times New Roman" panose="02020603050405020304" pitchFamily="18" charset="0"/>
              </a:rPr>
              <a:t>Providing regular training on social engineering awareness and establishing clear protocols for verifying requests can help mitigate these threats.</a:t>
            </a:r>
            <a:endParaRPr lang="en-US" sz="16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1371</Words>
  <Application>Microsoft Office PowerPoint</Application>
  <PresentationFormat>Custom</PresentationFormat>
  <Paragraphs>127</Paragraphs>
  <Slides>13</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Courier New</vt:lpstr>
      <vt:lpstr>Raleway</vt:lpstr>
      <vt:lpstr>Roboto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PC</cp:lastModifiedBy>
  <cp:revision>7</cp:revision>
  <dcterms:created xsi:type="dcterms:W3CDTF">2024-07-27T09:01:58Z</dcterms:created>
  <dcterms:modified xsi:type="dcterms:W3CDTF">2024-07-27T13:08:05Z</dcterms:modified>
</cp:coreProperties>
</file>